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9" r:id="rId4"/>
    <p:sldId id="267" r:id="rId5"/>
    <p:sldId id="318" r:id="rId6"/>
    <p:sldId id="269" r:id="rId7"/>
    <p:sldId id="304" r:id="rId8"/>
    <p:sldId id="308" r:id="rId9"/>
    <p:sldId id="309" r:id="rId10"/>
    <p:sldId id="310" r:id="rId11"/>
    <p:sldId id="315" r:id="rId12"/>
    <p:sldId id="268" r:id="rId13"/>
    <p:sldId id="312" r:id="rId14"/>
    <p:sldId id="311" r:id="rId15"/>
    <p:sldId id="313" r:id="rId16"/>
    <p:sldId id="314" r:id="rId17"/>
    <p:sldId id="273" r:id="rId18"/>
    <p:sldId id="301" r:id="rId19"/>
    <p:sldId id="274" r:id="rId20"/>
    <p:sldId id="275" r:id="rId21"/>
    <p:sldId id="276" r:id="rId22"/>
    <p:sldId id="277" r:id="rId23"/>
    <p:sldId id="278" r:id="rId24"/>
    <p:sldId id="279" r:id="rId25"/>
    <p:sldId id="280" r:id="rId26"/>
    <p:sldId id="281" r:id="rId27"/>
    <p:sldId id="283" r:id="rId28"/>
    <p:sldId id="302" r:id="rId29"/>
    <p:sldId id="296" r:id="rId30"/>
    <p:sldId id="286" r:id="rId31"/>
    <p:sldId id="287" r:id="rId32"/>
    <p:sldId id="305" r:id="rId33"/>
    <p:sldId id="316" r:id="rId34"/>
    <p:sldId id="319" r:id="rId35"/>
    <p:sldId id="320" r:id="rId36"/>
    <p:sldId id="321" r:id="rId37"/>
    <p:sldId id="322" r:id="rId38"/>
    <p:sldId id="323" r:id="rId39"/>
    <p:sldId id="325" r:id="rId40"/>
    <p:sldId id="324" r:id="rId41"/>
    <p:sldId id="306" r:id="rId42"/>
    <p:sldId id="307" r:id="rId43"/>
    <p:sldId id="289" r:id="rId44"/>
    <p:sldId id="299" r:id="rId45"/>
    <p:sldId id="291" r:id="rId46"/>
    <p:sldId id="300" r:id="rId47"/>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54" autoAdjust="0"/>
    <p:restoredTop sz="34955" autoAdjust="0"/>
  </p:normalViewPr>
  <p:slideViewPr>
    <p:cSldViewPr>
      <p:cViewPr varScale="1">
        <p:scale>
          <a:sx n="31" d="100"/>
          <a:sy n="31" d="100"/>
        </p:scale>
        <p:origin x="2380" y="40"/>
      </p:cViewPr>
      <p:guideLst>
        <p:guide orient="horz" pos="431"/>
        <p:guide pos="471"/>
        <p:guide pos="5148"/>
        <p:guide orient="horz" pos="4031"/>
        <p:guide orient="horz" pos="3379"/>
      </p:guideLst>
    </p:cSldViewPr>
  </p:slideViewPr>
  <p:notesTextViewPr>
    <p:cViewPr>
      <p:scale>
        <a:sx n="400" d="100"/>
        <a:sy n="400" d="100"/>
      </p:scale>
      <p:origin x="0" y="0"/>
    </p:cViewPr>
  </p:notesTextViewPr>
  <p:sorterViewPr>
    <p:cViewPr>
      <p:scale>
        <a:sx n="100" d="100"/>
        <a:sy n="100" d="100"/>
      </p:scale>
      <p:origin x="0" y="0"/>
    </p:cViewPr>
  </p:sorterViewPr>
  <p:notesViewPr>
    <p:cSldViewPr showGuides="1">
      <p:cViewPr varScale="1">
        <p:scale>
          <a:sx n="68" d="100"/>
          <a:sy n="68" d="100"/>
        </p:scale>
        <p:origin x="2548" y="68"/>
      </p:cViewPr>
      <p:guideLst>
        <p:guide orient="horz" pos="3110"/>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2014/11/13</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7"/>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7"/>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2000" kern="1200">
        <a:solidFill>
          <a:schemeClr val="tx1"/>
        </a:solidFill>
        <a:latin typeface="+mn-lt"/>
        <a:ea typeface="+mn-ea"/>
        <a:cs typeface="+mn-cs"/>
      </a:defRPr>
    </a:lvl1pPr>
    <a:lvl2pPr marL="177800" indent="0" algn="l" defTabSz="914400" rtl="0" eaLnBrk="1" latinLnBrk="0" hangingPunct="1">
      <a:defRPr kumimoji="1" sz="2000" kern="1200">
        <a:solidFill>
          <a:schemeClr val="tx1"/>
        </a:solidFill>
        <a:latin typeface="+mn-lt"/>
        <a:ea typeface="+mn-ea"/>
        <a:cs typeface="+mn-cs"/>
      </a:defRPr>
    </a:lvl2pPr>
    <a:lvl3pPr marL="450850" indent="0" algn="l" defTabSz="914400" rtl="0" eaLnBrk="1" latinLnBrk="0" hangingPunct="1">
      <a:defRPr kumimoji="1" sz="2000" kern="1200">
        <a:solidFill>
          <a:schemeClr val="tx1"/>
        </a:solidFill>
        <a:latin typeface="+mn-lt"/>
        <a:ea typeface="+mn-ea"/>
        <a:cs typeface="+mn-cs"/>
      </a:defRPr>
    </a:lvl3pPr>
    <a:lvl4pPr marL="717550" indent="0" algn="l" defTabSz="914400" rtl="0" eaLnBrk="1" latinLnBrk="0" hangingPunct="1">
      <a:defRPr kumimoji="1" sz="2000" kern="1200">
        <a:solidFill>
          <a:schemeClr val="tx1"/>
        </a:solidFill>
        <a:latin typeface="+mn-lt"/>
        <a:ea typeface="+mn-ea"/>
        <a:cs typeface="+mn-cs"/>
      </a:defRPr>
    </a:lvl4pPr>
    <a:lvl5pPr marL="984250" indent="0" algn="l" defTabSz="914400" rtl="0" eaLnBrk="1" latinLnBrk="0" hangingPunct="1">
      <a:defRPr kumimoji="1" sz="20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本日は、お忙しい中ご来場いただきありがとうございます。これから、私たちのプレゼンを始めたいと思います。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このように、プログラミングのスキルはこれからの社会を生きていくうえで必要不可欠なものになっていくと思われます。ですが、私たちは、たとえそうでなくても、プログラミングには学ぶだけの価値があると考えています。</a:t>
            </a:r>
            <a:endParaRPr kumimoji="1" lang="en-US" altLang="ja-JP" dirty="0" smtClean="0"/>
          </a:p>
          <a:p>
            <a:endParaRPr kumimoji="1" lang="en-US" altLang="ja-JP" dirty="0" smtClean="0"/>
          </a:p>
          <a:p>
            <a:r>
              <a:rPr kumimoji="1" lang="ja-JP" altLang="en-US" dirty="0" smtClean="0"/>
              <a:t>それがなぜかというと、プログラミングという行為自体が非常に楽しいものだからです。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1490507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プログラミングやシステム開発に関する古典として知られている</a:t>
            </a:r>
            <a:r>
              <a:rPr kumimoji="1" lang="en-US" altLang="ja-JP" dirty="0" smtClean="0"/>
              <a:t>『</a:t>
            </a:r>
            <a:r>
              <a:rPr kumimoji="1" lang="ja-JP" altLang="en-US" dirty="0" smtClean="0"/>
              <a:t>人月の神話</a:t>
            </a:r>
            <a:r>
              <a:rPr kumimoji="1" lang="en-US" altLang="ja-JP" dirty="0" smtClean="0"/>
              <a:t>』</a:t>
            </a:r>
            <a:r>
              <a:rPr kumimoji="1" lang="ja-JP" altLang="en-US" dirty="0" smtClean="0"/>
              <a:t>では、プログラミングの本質的な楽しさとしてここにある</a:t>
            </a:r>
            <a:r>
              <a:rPr kumimoji="1" lang="en-US" altLang="ja-JP" dirty="0" smtClean="0"/>
              <a:t>5</a:t>
            </a:r>
            <a:r>
              <a:rPr kumimoji="1" lang="ja-JP" altLang="en-US" dirty="0" smtClean="0"/>
              <a:t>つがあげられています。</a:t>
            </a:r>
            <a:endParaRPr kumimoji="1" lang="en-US" altLang="ja-JP" dirty="0" smtClean="0"/>
          </a:p>
          <a:p>
            <a:endParaRPr kumimoji="1" lang="en-US" altLang="ja-JP" dirty="0" smtClean="0"/>
          </a:p>
          <a:p>
            <a:r>
              <a:rPr kumimoji="1" lang="ja-JP" altLang="en-US" dirty="0" smtClean="0"/>
              <a:t>物理的な制約をほとんど受けずに、自分が作りたいようにプログラムを作ることができるのは本当に楽しい経験です。</a:t>
            </a:r>
            <a:endParaRPr kumimoji="1" lang="en-US" altLang="ja-JP" dirty="0" smtClean="0"/>
          </a:p>
          <a:p>
            <a:endParaRPr kumimoji="1" lang="en-US" altLang="ja-JP" dirty="0" smtClean="0"/>
          </a:p>
          <a:p>
            <a:r>
              <a:rPr kumimoji="1" lang="ja-JP" altLang="en-US" dirty="0" smtClean="0"/>
              <a:t>また、プログラムは現実世界に実際に影響を及ぼすもので、それが自分やほかのだれかの役に立てばとてもうれしくなります。とはいうものの、仮に何の役にも立たなかったとしても、自分で作ったものが実際に動いて何らかの結果を返す、ただそれだけのことで、実際にやってみると、とても面白かったりします。</a:t>
            </a:r>
            <a:endParaRPr kumimoji="1" lang="en-US" altLang="ja-JP" dirty="0" smtClean="0"/>
          </a:p>
          <a:p>
            <a:endParaRPr kumimoji="1" lang="en-US" altLang="ja-JP" dirty="0" smtClean="0"/>
          </a:p>
          <a:p>
            <a:r>
              <a:rPr kumimoji="1" lang="ja-JP" altLang="en-US" dirty="0" smtClean="0"/>
              <a:t>次に、複雑なパズルという側面ですが、これは特にプログラムの不具合をあぶりだすためのデバッグ作業において強く実感します。このデバッグ作業では、時におおきく精神を乱されることになりますが、問題が解決したときの爽快感や満足感は格別なものです。</a:t>
            </a:r>
            <a:endParaRPr kumimoji="1" lang="en-US" altLang="ja-JP" dirty="0" smtClean="0"/>
          </a:p>
          <a:p>
            <a:endParaRPr kumimoji="1" lang="en-US" altLang="ja-JP" dirty="0" smtClean="0"/>
          </a:p>
          <a:p>
            <a:r>
              <a:rPr kumimoji="1" lang="ja-JP" altLang="en-US" dirty="0" smtClean="0"/>
              <a:t>加えて、プログラムはコピーが可能なので、新しく何かのプログラムを作る必要があるときは、多くの場合、新しい問題に挑戦するときです。それは苦しいこともありますが、同時に多くのことを学べます。</a:t>
            </a:r>
            <a:endParaRPr kumimoji="1" lang="en-US" altLang="ja-JP" dirty="0" smtClean="0"/>
          </a:p>
          <a:p>
            <a:endParaRPr kumimoji="1" lang="en-US" altLang="ja-JP" dirty="0" smtClean="0"/>
          </a:p>
          <a:p>
            <a:r>
              <a:rPr kumimoji="1" lang="ja-JP" altLang="en-US" dirty="0" smtClean="0"/>
              <a:t>このように、プログラミングはそれ自体がとてもおもしろいものなのです。</a:t>
            </a:r>
            <a:endParaRPr kumimoji="1" lang="en-US" altLang="ja-JP" dirty="0" smtClean="0"/>
          </a:p>
          <a:p>
            <a:r>
              <a:rPr kumimoji="1" lang="ja-JP" altLang="en-US" dirty="0" smtClean="0"/>
              <a:t>そのため、たとえば高校野球のように、最終的には直接仕事に結びつかなかったとしても、青春をかけるだけの価値がプログラミングにはあると、私たちは思っています。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753465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ja-JP" altLang="en-US" dirty="0" smtClean="0"/>
              <a:t>それでは、ここからは、国内外の状況について簡単にご紹介していきたいと思います。</a:t>
            </a:r>
            <a:endParaRPr lang="en-US" altLang="ja-JP" dirty="0" smtClean="0"/>
          </a:p>
          <a:p>
            <a:endParaRPr lang="en-US" altLang="ja-JP" dirty="0" smtClean="0"/>
          </a:p>
          <a:p>
            <a:r>
              <a:rPr lang="ja-JP" altLang="en-US" dirty="0" smtClean="0"/>
              <a:t>まず</a:t>
            </a:r>
            <a:r>
              <a:rPr lang="ja-JP" altLang="en-US" dirty="0"/>
              <a:t>、海外の状況ですが</a:t>
            </a:r>
            <a:r>
              <a:rPr lang="ja-JP" altLang="en-US" dirty="0" smtClean="0"/>
              <a:t>、プログラミング</a:t>
            </a:r>
            <a:r>
              <a:rPr lang="ja-JP" altLang="en-US" dirty="0"/>
              <a:t>教育がもっとも活発に行われているのはアメリカだと言われています</a:t>
            </a:r>
            <a:r>
              <a:rPr lang="ja-JP" altLang="en-US" dirty="0" smtClean="0"/>
              <a:t>。</a:t>
            </a:r>
            <a:endParaRPr lang="en-US" altLang="ja-JP" dirty="0" smtClean="0"/>
          </a:p>
          <a:p>
            <a:endParaRPr lang="en-US" altLang="ja-JP" dirty="0"/>
          </a:p>
          <a:p>
            <a:r>
              <a:rPr lang="en-US" altLang="ja-JP" dirty="0" smtClean="0"/>
              <a:t>2014</a:t>
            </a:r>
            <a:r>
              <a:rPr lang="ja-JP" altLang="en-US" dirty="0" smtClean="0"/>
              <a:t>年</a:t>
            </a:r>
            <a:r>
              <a:rPr lang="en-US" altLang="ja-JP" dirty="0" smtClean="0"/>
              <a:t>5</a:t>
            </a:r>
            <a:r>
              <a:rPr lang="ja-JP" altLang="en-US" dirty="0"/>
              <a:t>月</a:t>
            </a:r>
            <a:r>
              <a:rPr lang="en-US" altLang="ja-JP" dirty="0"/>
              <a:t>10</a:t>
            </a:r>
            <a:r>
              <a:rPr lang="ja-JP" altLang="en-US" dirty="0"/>
              <a:t>日の</a:t>
            </a:r>
            <a:r>
              <a:rPr lang="en-US" altLang="ja-JP" dirty="0"/>
              <a:t>New York Times </a:t>
            </a:r>
            <a:r>
              <a:rPr lang="ja-JP" altLang="en-US" dirty="0" smtClean="0"/>
              <a:t>の記事では、</a:t>
            </a:r>
            <a:r>
              <a:rPr lang="en-US" altLang="ja-JP" dirty="0" err="1" smtClean="0"/>
              <a:t>Code.org</a:t>
            </a:r>
            <a:r>
              <a:rPr lang="ja-JP" altLang="en-US" dirty="0" smtClean="0"/>
              <a:t>の調査によると、昨年</a:t>
            </a:r>
            <a:r>
              <a:rPr lang="ja-JP" altLang="en-US" dirty="0"/>
              <a:t>の</a:t>
            </a:r>
            <a:r>
              <a:rPr lang="en-US" altLang="ja-JP" dirty="0"/>
              <a:t>12</a:t>
            </a:r>
            <a:r>
              <a:rPr lang="ja-JP" altLang="en-US" dirty="0" smtClean="0"/>
              <a:t>月から今年の</a:t>
            </a:r>
            <a:r>
              <a:rPr lang="en-US" altLang="ja-JP" dirty="0" smtClean="0"/>
              <a:t>5</a:t>
            </a:r>
            <a:r>
              <a:rPr lang="ja-JP" altLang="en-US" dirty="0" smtClean="0"/>
              <a:t>月までの間に、幼稚園から高校までの</a:t>
            </a:r>
            <a:r>
              <a:rPr lang="en-US" altLang="ja-JP" dirty="0" smtClean="0"/>
              <a:t>2</a:t>
            </a:r>
            <a:r>
              <a:rPr lang="ja-JP" altLang="en-US" dirty="0" smtClean="0"/>
              <a:t>万人教員が授業にプログラミングを取り入れているそうです。</a:t>
            </a:r>
            <a:endParaRPr lang="en-US" altLang="ja-JP" dirty="0" smtClean="0"/>
          </a:p>
          <a:p>
            <a:endParaRPr lang="en-US" altLang="ja-JP" dirty="0"/>
          </a:p>
          <a:p>
            <a:r>
              <a:rPr lang="ja-JP" altLang="en-US" dirty="0" smtClean="0"/>
              <a:t>また</a:t>
            </a:r>
            <a:r>
              <a:rPr lang="ja-JP" altLang="en-US" dirty="0"/>
              <a:t>、オバマ大統領</a:t>
            </a:r>
            <a:r>
              <a:rPr lang="ja-JP" altLang="en-US" dirty="0" smtClean="0"/>
              <a:t>が「プログラミング</a:t>
            </a:r>
            <a:r>
              <a:rPr lang="ja-JP" altLang="en-US" dirty="0"/>
              <a:t>の必修化は必要で</a:t>
            </a:r>
            <a:r>
              <a:rPr lang="ja-JP" altLang="en-US" dirty="0" smtClean="0"/>
              <a:t>ある」とい</a:t>
            </a:r>
            <a:r>
              <a:rPr lang="ja-JP" altLang="en-US" dirty="0"/>
              <a:t>う</a:t>
            </a:r>
            <a:r>
              <a:rPr lang="ja-JP" altLang="en-US" dirty="0" smtClean="0"/>
              <a:t>発言</a:t>
            </a:r>
            <a:r>
              <a:rPr lang="ja-JP" altLang="en-US" dirty="0"/>
              <a:t>を</a:t>
            </a:r>
            <a:r>
              <a:rPr lang="ja-JP" altLang="en-US" dirty="0" smtClean="0"/>
              <a:t>していて、</a:t>
            </a:r>
            <a:r>
              <a:rPr lang="ja-JP" altLang="en-US" dirty="0"/>
              <a:t>この流れはますます加速する</a:t>
            </a:r>
            <a:r>
              <a:rPr lang="ja-JP" altLang="en-US" dirty="0" smtClean="0"/>
              <a:t>でしょう。</a:t>
            </a:r>
            <a:endParaRPr lang="ja-JP" altLang="en-US" dirty="0"/>
          </a:p>
          <a:p>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ja-JP" altLang="en-US" dirty="0" smtClean="0"/>
              <a:t>次に、イギリスでは、今年の</a:t>
            </a:r>
            <a:r>
              <a:rPr lang="en-US" altLang="ja-JP" dirty="0" smtClean="0"/>
              <a:t>9</a:t>
            </a:r>
            <a:r>
              <a:rPr lang="ja-JP" altLang="en-US" dirty="0" smtClean="0"/>
              <a:t>月から、</a:t>
            </a:r>
            <a:r>
              <a:rPr lang="en-US" altLang="ja-JP" dirty="0" smtClean="0"/>
              <a:t>5</a:t>
            </a:r>
            <a:r>
              <a:rPr lang="ja-JP" altLang="en-US" dirty="0" smtClean="0"/>
              <a:t>歳から</a:t>
            </a:r>
            <a:r>
              <a:rPr lang="en-US" altLang="ja-JP" dirty="0" smtClean="0"/>
              <a:t>16</a:t>
            </a:r>
            <a:r>
              <a:rPr lang="ja-JP" altLang="en-US" dirty="0" smtClean="0"/>
              <a:t>歳までの義務教育の新カリキュラムにプログラミングが正式に導入されています。</a:t>
            </a:r>
            <a:endParaRPr lang="en-US" altLang="ja-JP" dirty="0" smtClean="0"/>
          </a:p>
          <a:p>
            <a:endParaRPr lang="en-US" altLang="ja-JP" dirty="0" smtClean="0"/>
          </a:p>
          <a:p>
            <a:r>
              <a:rPr lang="en-US" altLang="ja-JP" dirty="0" smtClean="0"/>
              <a:t>5</a:t>
            </a:r>
            <a:r>
              <a:rPr lang="ja-JP" altLang="en-US" dirty="0" smtClean="0"/>
              <a:t>歳時点ですでに、アルゴリズムの概念の理解や簡単なプログラムの作成・デバッグといった内容が盛り込まれていて、かなり本格的な内容になっています。カリキュラムの策定には</a:t>
            </a:r>
            <a:r>
              <a:rPr lang="en-US" altLang="ja-JP" dirty="0" smtClean="0"/>
              <a:t>Google</a:t>
            </a:r>
            <a:r>
              <a:rPr lang="ja-JP" altLang="en-US" dirty="0" err="1" smtClean="0"/>
              <a:t>、</a:t>
            </a:r>
            <a:r>
              <a:rPr lang="en-US" altLang="ja-JP" dirty="0" smtClean="0"/>
              <a:t>Microsoft</a:t>
            </a:r>
            <a:r>
              <a:rPr lang="ja-JP" altLang="en-US" dirty="0" smtClean="0"/>
              <a:t>といった企業も参加しているそうです。</a:t>
            </a:r>
          </a:p>
          <a:p>
            <a:endParaRPr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976330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いわゆる</a:t>
            </a:r>
            <a:r>
              <a:rPr kumimoji="1" lang="en-US" altLang="ja-JP" dirty="0" smtClean="0"/>
              <a:t>G8</a:t>
            </a:r>
            <a:r>
              <a:rPr kumimoji="1" lang="ja-JP" altLang="en-US" dirty="0" smtClean="0"/>
              <a:t>以外の国でも、プログラミング教育の取り組みは行われています。</a:t>
            </a:r>
            <a:endParaRPr kumimoji="1" lang="en-US" altLang="ja-JP" dirty="0" smtClean="0"/>
          </a:p>
          <a:p>
            <a:endParaRPr kumimoji="1" lang="en-US" altLang="ja-JP" dirty="0" smtClean="0"/>
          </a:p>
          <a:p>
            <a:r>
              <a:rPr kumimoji="1" lang="ja-JP" altLang="en-US" dirty="0" smtClean="0"/>
              <a:t>たとえば、東ヨーロッパの</a:t>
            </a:r>
            <a:r>
              <a:rPr lang="ja-JP" altLang="en-US" dirty="0" smtClean="0"/>
              <a:t>エストニアでは初等教育の</a:t>
            </a:r>
            <a:r>
              <a:rPr lang="en-US" altLang="ja-JP" dirty="0" smtClean="0"/>
              <a:t>1</a:t>
            </a:r>
            <a:r>
              <a:rPr lang="ja-JP" altLang="en-US" dirty="0" smtClean="0"/>
              <a:t>年目からアプリ開発を教えるカリキュラムが実施されています。エストニアは</a:t>
            </a:r>
            <a:r>
              <a:rPr lang="en-US" altLang="ja-JP" dirty="0" smtClean="0"/>
              <a:t>Skype</a:t>
            </a:r>
            <a:r>
              <a:rPr lang="ja-JP" altLang="en-US" dirty="0" smtClean="0"/>
              <a:t>が生まれた国であることから、</a:t>
            </a:r>
            <a:r>
              <a:rPr lang="en-US" altLang="ja-JP" dirty="0" smtClean="0"/>
              <a:t>IT</a:t>
            </a:r>
            <a:r>
              <a:rPr lang="ja-JP" altLang="en-US" dirty="0" smtClean="0"/>
              <a:t>振興にあたっては</a:t>
            </a:r>
            <a:r>
              <a:rPr lang="en-US" altLang="ja-JP" dirty="0" smtClean="0"/>
              <a:t>Microsoft</a:t>
            </a:r>
            <a:r>
              <a:rPr lang="ja-JP" altLang="en-US" dirty="0" smtClean="0"/>
              <a:t>から多くの支援を受けているようです。エストニアにおける</a:t>
            </a:r>
            <a:r>
              <a:rPr lang="en-US" altLang="ja-JP" dirty="0" smtClean="0"/>
              <a:t>IT</a:t>
            </a:r>
            <a:r>
              <a:rPr lang="ja-JP" altLang="en-US" dirty="0" smtClean="0"/>
              <a:t>産業の重要性はかなり高く、プログラミング教育に積極的に取り組んでいます。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291864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また、貧困からの脱却のためにプログラミングを教えるという取り組みを行っているケースもあります。</a:t>
            </a:r>
            <a:endParaRPr kumimoji="1" lang="en-US" altLang="ja-JP" dirty="0" smtClean="0"/>
          </a:p>
          <a:p>
            <a:endParaRPr kumimoji="1" lang="en-US" altLang="ja-JP" dirty="0" smtClean="0"/>
          </a:p>
          <a:p>
            <a:r>
              <a:rPr kumimoji="1" lang="ja-JP" altLang="en-US" dirty="0" smtClean="0"/>
              <a:t>たとえば、</a:t>
            </a:r>
            <a:r>
              <a:rPr kumimoji="1" lang="en-US" altLang="ja-JP" dirty="0" err="1" smtClean="0"/>
              <a:t>KhodeUp</a:t>
            </a:r>
            <a:r>
              <a:rPr kumimoji="1" lang="ja-JP" altLang="en-US" dirty="0" smtClean="0"/>
              <a:t>という非営利のプロジェクトでは、カンボジアの孤児の生活向上を目指して、</a:t>
            </a:r>
            <a:r>
              <a:rPr kumimoji="1" lang="en-US" altLang="ja-JP" dirty="0" smtClean="0"/>
              <a:t>4</a:t>
            </a:r>
            <a:r>
              <a:rPr kumimoji="1" lang="ja-JP" altLang="en-US" dirty="0" smtClean="0"/>
              <a:t>週間の集中授業で</a:t>
            </a:r>
            <a:r>
              <a:rPr kumimoji="1" lang="en-US" altLang="ja-JP" dirty="0" smtClean="0"/>
              <a:t>Web</a:t>
            </a:r>
            <a:r>
              <a:rPr kumimoji="1" lang="ja-JP" altLang="en-US" dirty="0" smtClean="0"/>
              <a:t>サイト構築の基礎を教えるといった取り組みが行われています。</a:t>
            </a:r>
            <a:endParaRPr kumimoji="1" lang="en-US" altLang="ja-JP" dirty="0" smtClean="0"/>
          </a:p>
          <a:p>
            <a:endParaRPr kumimoji="1" lang="en-US" altLang="ja-JP" dirty="0" smtClean="0"/>
          </a:p>
          <a:p>
            <a:r>
              <a:rPr kumimoji="1" lang="ja-JP" altLang="en-US" dirty="0" smtClean="0"/>
              <a:t>また、デンマークのマイクロファイナンス企業の</a:t>
            </a:r>
            <a:r>
              <a:rPr kumimoji="1" lang="en-US" altLang="ja-JP" dirty="0" err="1" smtClean="0"/>
              <a:t>CodersTrust</a:t>
            </a:r>
            <a:r>
              <a:rPr kumimoji="1" lang="ja-JP" altLang="en-US" dirty="0" smtClean="0"/>
              <a:t>は、バングラデシュの</a:t>
            </a:r>
            <a:r>
              <a:rPr kumimoji="1" lang="en-US" altLang="ja-JP" dirty="0" smtClean="0"/>
              <a:t>100</a:t>
            </a:r>
            <a:r>
              <a:rPr kumimoji="1" lang="ja-JP" altLang="en-US" dirty="0" smtClean="0"/>
              <a:t>名のグループを対象に、</a:t>
            </a:r>
            <a:r>
              <a:rPr kumimoji="1" lang="en-US" altLang="ja-JP" dirty="0" smtClean="0"/>
              <a:t>2000</a:t>
            </a:r>
            <a:r>
              <a:rPr kumimoji="1" lang="ja-JP" altLang="en-US" dirty="0" smtClean="0"/>
              <a:t>ドルずつの融資を行ってプログラマを育てるというテストプロジェクトを行っています。このプロジェクトには、</a:t>
            </a:r>
            <a:r>
              <a:rPr kumimoji="1" lang="en-US" altLang="ja-JP" dirty="0" smtClean="0"/>
              <a:t>2006</a:t>
            </a:r>
            <a:r>
              <a:rPr kumimoji="1" lang="ja-JP" altLang="en-US" dirty="0" smtClean="0"/>
              <a:t>年にノーベル平和賞を受賞したグラミン銀行も資金援助を行っているそうです。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1744854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世界規模の取り組みとしては、</a:t>
            </a:r>
            <a:r>
              <a:rPr kumimoji="1" lang="en-US" altLang="ja-JP" dirty="0" smtClean="0"/>
              <a:t>Code.org</a:t>
            </a:r>
            <a:r>
              <a:rPr kumimoji="1" lang="ja-JP" altLang="en-US" dirty="0" smtClean="0"/>
              <a:t>が行っている</a:t>
            </a:r>
            <a:r>
              <a:rPr kumimoji="1" lang="en-US" altLang="ja-JP" dirty="0" smtClean="0"/>
              <a:t>Hour of Code</a:t>
            </a:r>
            <a:r>
              <a:rPr kumimoji="1" lang="ja-JP" altLang="en-US" dirty="0" smtClean="0"/>
              <a:t>が非常に注目されています。</a:t>
            </a:r>
            <a:endParaRPr kumimoji="1" lang="en-US" altLang="ja-JP" dirty="0" smtClean="0"/>
          </a:p>
          <a:p>
            <a:endParaRPr kumimoji="1" lang="en-US" altLang="ja-JP" dirty="0" smtClean="0"/>
          </a:p>
          <a:p>
            <a:r>
              <a:rPr kumimoji="1" lang="ja-JP" altLang="en-US" dirty="0" smtClean="0"/>
              <a:t>この取り組みでは、プログラミングを教えることができる教師を</a:t>
            </a:r>
            <a:r>
              <a:rPr kumimoji="1" lang="en-US" altLang="ja-JP" dirty="0" smtClean="0"/>
              <a:t>1</a:t>
            </a:r>
            <a:r>
              <a:rPr kumimoji="1" lang="ja-JP" altLang="en-US" dirty="0" smtClean="0"/>
              <a:t>万人養成して、</a:t>
            </a:r>
            <a:r>
              <a:rPr kumimoji="1" lang="en-US" altLang="ja-JP" dirty="0" smtClean="0"/>
              <a:t>1</a:t>
            </a:r>
            <a:r>
              <a:rPr kumimoji="1" lang="ja-JP" altLang="en-US" dirty="0" smtClean="0"/>
              <a:t>億人のこどもたちにプログラミングを教えることを目標にしています。</a:t>
            </a:r>
            <a:endParaRPr kumimoji="1" lang="en-US" altLang="ja-JP" dirty="0" smtClean="0"/>
          </a:p>
          <a:p>
            <a:endParaRPr kumimoji="1" lang="en-US" altLang="ja-JP" dirty="0" smtClean="0"/>
          </a:p>
          <a:p>
            <a:r>
              <a:rPr kumimoji="1" lang="ja-JP" altLang="en-US" dirty="0" smtClean="0"/>
              <a:t>このプロジェクトには、</a:t>
            </a:r>
            <a:r>
              <a:rPr kumimoji="1" lang="en-US" altLang="ja-JP" dirty="0" smtClean="0"/>
              <a:t>Facebook</a:t>
            </a:r>
            <a:r>
              <a:rPr kumimoji="1" lang="ja-JP" altLang="en-US" baseline="0" dirty="0" smtClean="0"/>
              <a:t> の</a:t>
            </a:r>
            <a:r>
              <a:rPr kumimoji="1" lang="en-US" altLang="ja-JP" dirty="0" smtClean="0"/>
              <a:t>CEO</a:t>
            </a:r>
            <a:r>
              <a:rPr kumimoji="1" lang="ja-JP" altLang="en-US" dirty="0" smtClean="0"/>
              <a:t>である</a:t>
            </a:r>
            <a:r>
              <a:rPr kumimoji="1" lang="en-US" altLang="ja-JP" dirty="0" smtClean="0"/>
              <a:t> </a:t>
            </a:r>
            <a:r>
              <a:rPr kumimoji="1" lang="ja-JP" altLang="en-US" dirty="0" smtClean="0"/>
              <a:t>マーク・ザッカーバーグ氏をはじめとする多くの著名人が寄付を行っています。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174567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a:t>続いて、日本</a:t>
            </a:r>
            <a:r>
              <a:rPr lang="ja-JP" altLang="en-US" dirty="0" smtClean="0"/>
              <a:t>の状況を</a:t>
            </a:r>
            <a:r>
              <a:rPr lang="ja-JP" altLang="en-US" dirty="0"/>
              <a:t>紹介</a:t>
            </a:r>
            <a:r>
              <a:rPr lang="ja-JP" altLang="en-US" dirty="0" smtClean="0"/>
              <a:t>したいと思います。</a:t>
            </a:r>
            <a:endParaRPr lang="ja-JP" altLang="en-US" dirty="0"/>
          </a:p>
          <a:p>
            <a:endParaRPr lang="ja-JP" altLang="en-US" dirty="0"/>
          </a:p>
          <a:p>
            <a:r>
              <a:rPr lang="ja-JP" altLang="en-US" dirty="0" smtClean="0"/>
              <a:t>まず、中学校の技術</a:t>
            </a:r>
            <a:r>
              <a:rPr lang="ja-JP" altLang="en-US" dirty="0"/>
              <a:t>家庭科</a:t>
            </a:r>
            <a:r>
              <a:rPr lang="ja-JP" altLang="en-US" dirty="0" smtClean="0"/>
              <a:t>では、「プログラム</a:t>
            </a:r>
            <a:r>
              <a:rPr lang="ja-JP" altLang="en-US" dirty="0"/>
              <a:t>による計測と制御</a:t>
            </a:r>
            <a:r>
              <a:rPr lang="ja-JP" altLang="en-US" dirty="0" smtClean="0"/>
              <a:t>」という内容で、</a:t>
            </a:r>
            <a:r>
              <a:rPr lang="en-US" altLang="ja-JP" dirty="0" smtClean="0"/>
              <a:t>2012</a:t>
            </a:r>
            <a:r>
              <a:rPr lang="ja-JP" altLang="en-US" dirty="0"/>
              <a:t>年度</a:t>
            </a:r>
            <a:r>
              <a:rPr lang="ja-JP" altLang="en-US" dirty="0" smtClean="0"/>
              <a:t>からプログラミングの授業が必修になっています。「計測と制御」とあるように、なんらかのセンサーで値を計測して、その内容を元にモーターを制御するという内容になっています。ちなみに、よく使われているのは黒い線にそって車を走行させるという教材ですね。</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ちなみに、松江市では</a:t>
            </a:r>
            <a:r>
              <a:rPr kumimoji="1" lang="en-US" altLang="ja-JP" dirty="0" smtClean="0"/>
              <a:t>2016</a:t>
            </a:r>
            <a:r>
              <a:rPr kumimoji="1" lang="ja-JP" altLang="en-US" dirty="0" smtClean="0"/>
              <a:t>年度から松江市立の全中学校、約</a:t>
            </a:r>
            <a:r>
              <a:rPr kumimoji="1" lang="en-US" altLang="ja-JP" dirty="0" smtClean="0"/>
              <a:t>5,500</a:t>
            </a:r>
            <a:r>
              <a:rPr kumimoji="1" lang="ja-JP" altLang="en-US" dirty="0" smtClean="0"/>
              <a:t>人の生徒に、スモウルビーを使って</a:t>
            </a:r>
            <a:r>
              <a:rPr kumimoji="1" lang="en-US" altLang="ja-JP" dirty="0" smtClean="0"/>
              <a:t>Ruby</a:t>
            </a:r>
            <a:r>
              <a:rPr kumimoji="1" lang="ja-JP" altLang="en-US" dirty="0" smtClean="0"/>
              <a:t>を教えることが決定しています。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r>
              <a:rPr lang="ja-JP" altLang="en-US" dirty="0" smtClean="0"/>
              <a:t>。</a:t>
            </a:r>
            <a:endParaRPr lang="en-US" altLang="ja-JP" dirty="0" smtClean="0"/>
          </a:p>
          <a:p>
            <a:endParaRPr lang="en-US" altLang="ja-JP" dirty="0" smtClean="0"/>
          </a:p>
          <a:p>
            <a:r>
              <a:rPr kumimoji="1" lang="ja-JP" altLang="en-US" dirty="0" smtClean="0"/>
              <a:t>たとえば、今年の</a:t>
            </a:r>
            <a:r>
              <a:rPr kumimoji="1" lang="en-US" altLang="ja-JP" dirty="0" smtClean="0"/>
              <a:t>4</a:t>
            </a:r>
            <a:r>
              <a:rPr kumimoji="1" lang="ja-JP" altLang="en-US" dirty="0" smtClean="0"/>
              <a:t>月に佐賀県の武雄市で全小学生にタブレットが配布されたことは知っている方も多いかもしれませんね。</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私は</a:t>
            </a:r>
            <a:r>
              <a:rPr lang="en-US" altLang="ja-JP" dirty="0" smtClean="0"/>
              <a:t>Ruby</a:t>
            </a:r>
            <a:r>
              <a:rPr lang="ja-JP" altLang="en-US" dirty="0" smtClean="0"/>
              <a:t>プログラミング少年団の団長の高尾です。また、</a:t>
            </a:r>
            <a:r>
              <a:rPr lang="en-US" altLang="ja-JP" dirty="0" err="1" smtClean="0"/>
              <a:t>CRuby</a:t>
            </a:r>
            <a:r>
              <a:rPr lang="ja-JP" altLang="en-US" dirty="0" smtClean="0"/>
              <a:t>のコミッターでもあります。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このように義務教育ではプログラミング教育の導入や情報化が進んでいますが、同時に、民間企業の活動</a:t>
            </a:r>
            <a:r>
              <a:rPr lang="ja-JP" altLang="en-US" dirty="0"/>
              <a:t>も活発に行われています。</a:t>
            </a:r>
          </a:p>
          <a:p>
            <a:endParaRPr lang="ja-JP" altLang="en-US" dirty="0"/>
          </a:p>
          <a:p>
            <a:r>
              <a:rPr lang="ja-JP" altLang="en-US" dirty="0" smtClean="0"/>
              <a:t>最近特に話題</a:t>
            </a:r>
            <a:r>
              <a:rPr lang="ja-JP" altLang="en-US" dirty="0"/>
              <a:t>になっているのが、</a:t>
            </a:r>
            <a:r>
              <a:rPr lang="en-US" altLang="ja-JP" dirty="0"/>
              <a:t>PEG</a:t>
            </a:r>
            <a:r>
              <a:rPr lang="ja-JP" altLang="en-US" dirty="0"/>
              <a:t>と呼ばれるプログラミング</a:t>
            </a:r>
            <a:r>
              <a:rPr lang="ja-JP" altLang="en-US" dirty="0" smtClean="0"/>
              <a:t>学習の普及</a:t>
            </a:r>
            <a:r>
              <a:rPr lang="ja-JP" altLang="en-US" dirty="0"/>
              <a:t>プロジェクトです。</a:t>
            </a:r>
            <a:r>
              <a:rPr lang="en-US" altLang="ja-JP" dirty="0"/>
              <a:t>PEG</a:t>
            </a:r>
            <a:r>
              <a:rPr lang="ja-JP" altLang="en-US" dirty="0"/>
              <a:t>は</a:t>
            </a:r>
            <a:r>
              <a:rPr lang="ja-JP" altLang="en-US" dirty="0" smtClean="0"/>
              <a:t>、</a:t>
            </a:r>
            <a:r>
              <a:rPr lang="en-US" altLang="ja-JP" dirty="0" smtClean="0"/>
              <a:t>Google</a:t>
            </a:r>
            <a:r>
              <a:rPr lang="ja-JP" altLang="en-US" dirty="0" smtClean="0"/>
              <a:t>と</a:t>
            </a:r>
            <a:r>
              <a:rPr lang="en-US" altLang="ja-JP" dirty="0" smtClean="0"/>
              <a:t>CANVAS</a:t>
            </a:r>
            <a:r>
              <a:rPr lang="ja-JP" altLang="en-US" dirty="0" smtClean="0"/>
              <a:t>の共同プロジェクトです。</a:t>
            </a:r>
            <a:r>
              <a:rPr lang="en-US" altLang="ja-JP" dirty="0" smtClean="0"/>
              <a:t>CANVAS</a:t>
            </a:r>
            <a:r>
              <a:rPr lang="ja-JP" altLang="en-US" dirty="0" smtClean="0"/>
              <a:t>はプログラミングに限らない子ども向けのワークショップを開催している日本の</a:t>
            </a:r>
            <a:r>
              <a:rPr lang="en-US" altLang="ja-JP" dirty="0" err="1" smtClean="0"/>
              <a:t>NPO</a:t>
            </a:r>
            <a:r>
              <a:rPr lang="ja-JP" altLang="en-US" dirty="0" smtClean="0"/>
              <a:t>法人です。このプロジェクトでは、</a:t>
            </a:r>
            <a:r>
              <a:rPr lang="ja-JP" altLang="en-US" dirty="0"/>
              <a:t>日本全国</a:t>
            </a:r>
            <a:r>
              <a:rPr lang="ja-JP" altLang="en-US" dirty="0" smtClean="0"/>
              <a:t>でプログラミング教育のワークショップ</a:t>
            </a:r>
            <a:r>
              <a:rPr lang="ja-JP" altLang="en-US" dirty="0"/>
              <a:t>の</a:t>
            </a:r>
            <a:r>
              <a:rPr lang="ja-JP" altLang="en-US" dirty="0" smtClean="0"/>
              <a:t>開催したり、教育事業者向けに</a:t>
            </a:r>
            <a:r>
              <a:rPr lang="en-US" altLang="ja-JP" dirty="0" smtClean="0"/>
              <a:t>5,000</a:t>
            </a:r>
            <a:r>
              <a:rPr lang="ja-JP" altLang="en-US" dirty="0" smtClean="0"/>
              <a:t>台のラズベリーパイを配布していたりします。</a:t>
            </a:r>
            <a:endParaRPr lang="ja-JP" altLang="en-US" dirty="0"/>
          </a:p>
          <a:p>
            <a:endParaRPr lang="ja-JP" altLang="en-US" dirty="0"/>
          </a:p>
          <a:p>
            <a:r>
              <a:rPr lang="ja-JP" altLang="en-US" dirty="0"/>
              <a:t>これ以外にも</a:t>
            </a:r>
            <a:r>
              <a:rPr lang="ja-JP" altLang="en-US" dirty="0" smtClean="0"/>
              <a:t>、</a:t>
            </a:r>
            <a:r>
              <a:rPr lang="en-US" altLang="ja-JP" dirty="0" err="1" smtClean="0"/>
              <a:t>TENTO</a:t>
            </a:r>
            <a:r>
              <a:rPr lang="ja-JP" altLang="en-US" dirty="0" smtClean="0"/>
              <a:t>という団体が個別指導塾形式のプログラミング教室を実施していたり、</a:t>
            </a:r>
            <a:r>
              <a:rPr lang="en-US" altLang="ja-JP" dirty="0" smtClean="0"/>
              <a:t>Life </a:t>
            </a:r>
            <a:r>
              <a:rPr lang="en-US" altLang="ja-JP" dirty="0"/>
              <a:t>is Tech! </a:t>
            </a:r>
            <a:r>
              <a:rPr lang="ja-JP" altLang="en-US" dirty="0"/>
              <a:t>という</a:t>
            </a:r>
            <a:r>
              <a:rPr lang="ja-JP" altLang="en-US" dirty="0" smtClean="0"/>
              <a:t>団体が</a:t>
            </a:r>
            <a:r>
              <a:rPr lang="en-US" altLang="ja-JP" dirty="0" smtClean="0"/>
              <a:t>5</a:t>
            </a:r>
            <a:r>
              <a:rPr lang="ja-JP" altLang="en-US" dirty="0"/>
              <a:t>日程度のキャンプ形式や週</a:t>
            </a:r>
            <a:r>
              <a:rPr lang="en-US" altLang="ja-JP" dirty="0"/>
              <a:t>1</a:t>
            </a:r>
            <a:r>
              <a:rPr lang="ja-JP" altLang="en-US" dirty="0"/>
              <a:t>の学習塾形式</a:t>
            </a:r>
            <a:r>
              <a:rPr lang="ja-JP" altLang="en-US" dirty="0" smtClean="0"/>
              <a:t>のプログラミング教室を実施していたりします。</a:t>
            </a:r>
            <a:endParaRPr lang="ja-JP" altLang="en-US" dirty="0"/>
          </a:p>
          <a:p>
            <a:endParaRPr lang="en-US" altLang="ja-JP" dirty="0" smtClean="0"/>
          </a:p>
          <a:p>
            <a:r>
              <a:rPr lang="en-US" altLang="ja-JP" dirty="0" err="1" smtClean="0"/>
              <a:t>TENTO</a:t>
            </a:r>
            <a:r>
              <a:rPr lang="ja-JP" altLang="en-US" dirty="0" smtClean="0"/>
              <a:t>や</a:t>
            </a:r>
            <a:r>
              <a:rPr lang="en-US" altLang="ja-JP" dirty="0" smtClean="0"/>
              <a:t>Life is Tech</a:t>
            </a:r>
            <a:r>
              <a:rPr lang="ja-JP" altLang="en-US" dirty="0" smtClean="0"/>
              <a:t>については、月謝や参加費をもらうという形で活動を行っていて、ビジネスとしてやろうとしているのがおもしろいところですね。</a:t>
            </a:r>
            <a:endParaRPr lang="ja-JP" altLang="en-US" dirty="0"/>
          </a:p>
          <a:p>
            <a:endParaRPr lang="en-US" altLang="ja-JP" dirty="0" smtClean="0"/>
          </a:p>
          <a:p>
            <a:r>
              <a:rPr lang="ja-JP" altLang="en-US" dirty="0" smtClean="0"/>
              <a:t>ここで取り上げたもの以外にも、いろいろなプログラミング教育のワークショップが開催されていて、海外だけでなく日本でも子ども向けのプログラミング教育が盛り上がって来ています。</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多く</a:t>
            </a:r>
            <a:r>
              <a:rPr lang="ja-JP" altLang="en-US" dirty="0"/>
              <a:t>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ja-JP" altLang="en-US" dirty="0" smtClean="0"/>
              <a:t>。</a:t>
            </a:r>
            <a:endParaRPr lang="en-US" altLang="ja-JP" dirty="0" smtClean="0"/>
          </a:p>
          <a:p>
            <a:endParaRPr lang="en-US" altLang="ja-JP" dirty="0" smtClean="0"/>
          </a:p>
          <a:p>
            <a:r>
              <a:rPr lang="en-US" altLang="ja-JP" dirty="0" smtClean="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それで、このように盛り上がっているプログラミング教育において、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しかしながら、中学生に対して</a:t>
            </a:r>
            <a:r>
              <a:rPr kumimoji="1" lang="en-US" altLang="ja-JP" dirty="0" smtClean="0"/>
              <a:t>Ruby</a:t>
            </a:r>
            <a:r>
              <a:rPr kumimoji="1" lang="ja-JP" altLang="en-US" dirty="0" smtClean="0"/>
              <a:t>を教えていく中で、多くの中学生は、アルファベット、英語、キーボード操作などが難しく、プログラミングが楽しくなる前にやめてしまうということがわかりました。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そこで、これらの問題を解決するために、私たちはスモウルビーを開発しました。</a:t>
            </a:r>
            <a:endParaRPr kumimoji="1" lang="en-US" altLang="ja-JP" dirty="0" smtClean="0"/>
          </a:p>
          <a:p>
            <a:endParaRPr kumimoji="1" lang="en-US" altLang="ja-JP" dirty="0" smtClean="0"/>
          </a:p>
          <a:p>
            <a:r>
              <a:rPr kumimoji="1" lang="ja-JP" altLang="en-US" dirty="0" smtClean="0"/>
              <a:t>スモウルビーは、スクラッチと同様のビジュアルエディタ機能を持ち、プログラミング初心者でも簡単にプログラムを作ることができます。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en-US" altLang="ja-JP" dirty="0" smtClean="0"/>
              <a:t>(Pong</a:t>
            </a:r>
            <a:r>
              <a:rPr kumimoji="1" lang="ja-JP" altLang="en-US" dirty="0" smtClean="0"/>
              <a:t>のデモ</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スモウルビーを初めて見た方の多くは、命令ブロックの組み合わせでプログラムが作成できることを知ると、「</a:t>
            </a:r>
            <a:r>
              <a:rPr kumimoji="1" lang="en-US" altLang="ja-JP" dirty="0" smtClean="0"/>
              <a:t>Ruby</a:t>
            </a:r>
            <a:r>
              <a:rPr kumimoji="1" lang="ja-JP" altLang="en-US" dirty="0" err="1" smtClean="0"/>
              <a:t>って</a:t>
            </a:r>
            <a:r>
              <a:rPr kumimoji="1" lang="ja-JP" altLang="en-US" dirty="0" smtClean="0"/>
              <a:t>こんなに簡単なんですか！？」といった感じで驚かれます。</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ところが、実際に子供たちにスモウルビーを使ってもらったところ、面白いことがわかりました。</a:t>
            </a:r>
          </a:p>
          <a:p>
            <a:endParaRPr kumimoji="1" lang="ja-JP" altLang="en-US" dirty="0" smtClean="0"/>
          </a:p>
          <a:p>
            <a:r>
              <a:rPr kumimoji="1" lang="ja-JP" altLang="en-US" dirty="0" smtClean="0"/>
              <a:t>素数を求めたいとか、やりたいことがはっきりしていて、本格的にプログラミングをやりたい子どもの場合、早いタイミングで命令ブロックによるプログラミングでは満足できなくなってしまい、コードを直接入力したいと言い出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519275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のコードから命令ブロックへの変換ができるようにしました。これは他の</a:t>
            </a:r>
            <a:r>
              <a:rPr kumimoji="1" lang="en-US" altLang="ja-JP" dirty="0" smtClean="0"/>
              <a:t>Visual Programming Editor</a:t>
            </a:r>
            <a:r>
              <a:rPr kumimoji="1" lang="ja-JP" altLang="en-US" dirty="0" err="1" smtClean="0"/>
              <a:t>には</a:t>
            </a:r>
            <a:r>
              <a:rPr kumimoji="1" lang="ja-JP" altLang="en-US" dirty="0" smtClean="0"/>
              <a:t>実装されていないスモウルビーの特徴的な機能です。</a:t>
            </a:r>
            <a:endParaRPr kumimoji="1" lang="en-US" altLang="ja-JP" dirty="0" smtClean="0"/>
          </a:p>
          <a:p>
            <a:endParaRPr kumimoji="1" lang="en-US" altLang="ja-JP" dirty="0" smtClean="0"/>
          </a:p>
          <a:p>
            <a:r>
              <a:rPr kumimoji="1" lang="en-US" altLang="ja-JP" dirty="0" smtClean="0"/>
              <a:t>Ruby</a:t>
            </a:r>
            <a:r>
              <a:rPr kumimoji="1" lang="ja-JP" altLang="en-US" dirty="0" smtClean="0"/>
              <a:t>のコードと命令ブロック、その二つの世界を自由に行き来できるようにすることで、その間のギャップが小さくなって、より多くの子どもが文字によるプログラミングを習得できるようになると考えてい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私は</a:t>
            </a:r>
            <a:r>
              <a:rPr lang="en-US" altLang="ja-JP" dirty="0" smtClean="0"/>
              <a:t>Ruby</a:t>
            </a:r>
            <a:r>
              <a:rPr lang="ja-JP" altLang="en-US" dirty="0" smtClean="0"/>
              <a:t>プログラミング少年団の理事の本多です。教材開発の協力やワークショップでの講師・アシスタントを行っています。</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手段のひとつ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命令ブロックでプログラミングの基礎を学んだあとは、なるべく早いタイミングで直接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と考えています。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最後に、わたしたちの活動を紹介したいと思います。</a:t>
            </a:r>
            <a:endParaRPr lang="en-US" altLang="ja-JP" dirty="0" smtClean="0"/>
          </a:p>
          <a:p>
            <a:endParaRPr lang="en-US" altLang="ja-JP" dirty="0" smtClean="0"/>
          </a:p>
          <a:p>
            <a:r>
              <a:rPr lang="ja-JP" altLang="en-US" dirty="0" smtClean="0"/>
              <a:t>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r>
              <a:rPr lang="ja-JP" altLang="en-US" dirty="0" smtClean="0"/>
              <a:t>島根県では毎月第３日曜日を「しまね家庭の日」として、家庭における団らん、コミュニケーションの機会を増やし、温かな家庭づくりを推進しています。中学校の部活なども休みになります。そこで、わたしたちは、このしまね家庭の日に、小学校３年生から</a:t>
            </a:r>
            <a:r>
              <a:rPr lang="en-US" altLang="ja-JP" dirty="0" smtClean="0"/>
              <a:t>6</a:t>
            </a:r>
            <a:r>
              <a:rPr lang="ja-JP" altLang="en-US" dirty="0" smtClean="0"/>
              <a:t>年生のお子さんを持つご家族を対象に、家族みんなでプログラミングを体験するというイベントを開催しています。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現在は、スモウルビーを使ったプログラミング体験のみを行っていますが、将来的には、インターネット安全教室のような情報リテラシー教育もあわせて実施したいと考えています。</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このイベントは今年の</a:t>
            </a:r>
            <a:r>
              <a:rPr lang="en-US" altLang="ja-JP" dirty="0" smtClean="0"/>
              <a:t>5</a:t>
            </a:r>
            <a:r>
              <a:rPr lang="ja-JP" altLang="en-US" dirty="0" smtClean="0"/>
              <a:t>月から毎月開催していて、</a:t>
            </a:r>
            <a:r>
              <a:rPr lang="en-US" altLang="ja-JP" dirty="0" smtClean="0"/>
              <a:t>10</a:t>
            </a:r>
            <a:r>
              <a:rPr lang="ja-JP" altLang="en-US" dirty="0" smtClean="0"/>
              <a:t>月時点で合計</a:t>
            </a:r>
            <a:r>
              <a:rPr lang="en-US" altLang="ja-JP" dirty="0" smtClean="0"/>
              <a:t>27</a:t>
            </a:r>
            <a:r>
              <a:rPr lang="ja-JP" altLang="en-US" dirty="0" smtClean="0"/>
              <a:t>家族、</a:t>
            </a:r>
            <a:r>
              <a:rPr lang="en-US" altLang="ja-JP" dirty="0" smtClean="0"/>
              <a:t>76</a:t>
            </a:r>
            <a:r>
              <a:rPr lang="ja-JP" altLang="en-US" dirty="0" smtClean="0"/>
              <a:t>人の方々に参加していただきました。イベント会場は松江市内の公民館を順番にまわっていて、</a:t>
            </a:r>
            <a:r>
              <a:rPr lang="en-US" altLang="ja-JP" dirty="0" smtClean="0"/>
              <a:t>3</a:t>
            </a:r>
            <a:r>
              <a:rPr lang="ja-JP" altLang="en-US" dirty="0" smtClean="0"/>
              <a:t>年かけて、松江市内のすべての地域でイベントを開催することを目指しています。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この画像は公民館の所在地を表しており、ここをすべて回る予定です。ちなみに、画像の番号は本イベントとは関係ありません。</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521210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それではイベントの様子を簡単に紹介したいと思います。</a:t>
            </a:r>
            <a:endParaRPr kumimoji="1" lang="en-US" altLang="ja-JP" dirty="0" smtClean="0"/>
          </a:p>
          <a:p>
            <a:endParaRPr kumimoji="1" lang="en-US" altLang="ja-JP" dirty="0" smtClean="0"/>
          </a:p>
          <a:p>
            <a:r>
              <a:rPr kumimoji="1" lang="ja-JP" altLang="en-US" dirty="0" smtClean="0"/>
              <a:t>一日体験では、かんたんな追いかけっこのゲームをテキストにそって作ってもらいます。この写真は子どもたちに前に集まってもらって、プログラムの作り方の説明をしているところです。あえて前に集まってもらっているのは気分転換もかね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2345695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これは、別の日のイベントで、同じようにプログラムの作り方を説明している様子です。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3700508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ケーブルの接続もせっかくなので参加者の方にやっていただきます。この子が手に持っているのはラズベリーパイですね。</a:t>
            </a:r>
            <a:endParaRPr kumimoji="1" lang="en-US" altLang="ja-JP" dirty="0" smtClean="0"/>
          </a:p>
          <a:p>
            <a:endParaRPr kumimoji="1" lang="en-US" altLang="ja-JP" dirty="0" smtClean="0"/>
          </a:p>
          <a:p>
            <a:r>
              <a:rPr kumimoji="1" lang="ja-JP" altLang="en-US" dirty="0" smtClean="0"/>
              <a:t>わたしたちも</a:t>
            </a:r>
            <a:r>
              <a:rPr kumimoji="1" lang="en-US" altLang="ja-JP" dirty="0" smtClean="0"/>
              <a:t>PEG</a:t>
            </a:r>
            <a:r>
              <a:rPr kumimoji="1" lang="ja-JP" altLang="en-US" dirty="0" smtClean="0"/>
              <a:t>からラズベリーパイを提供していただいており、このようなイベントで活用しています。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1674072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グラムを作るときは、親子で相談しながら作ってもらっています。子供が悩んだり間違ったことをしているときに、お父さんお母さんはついつい口が出てしまいがちなのですが、そのせいで子どものやる気がなくなってしまうこともあるので、そこはぐっとこらえてできるだけ見守ってもらうようにお願い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2617908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場合によってはお子さんが親に教えている場面をみることもあります。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3628747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おもしろいプログラムを作っている子がいたら、こんな感じで集まってもらって、そのプログラムを紹介し、そのアイディアをもとにさらに自分のプログラムを改造してもらうことにしています。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3292398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私たちは、今年の</a:t>
            </a:r>
            <a:r>
              <a:rPr lang="en-US" altLang="ja-JP" dirty="0" smtClean="0"/>
              <a:t>6</a:t>
            </a:r>
            <a:r>
              <a:rPr lang="ja-JP" altLang="en-US" dirty="0" smtClean="0"/>
              <a:t>月に、</a:t>
            </a:r>
            <a:r>
              <a:rPr lang="en-US" altLang="ja-JP" dirty="0" smtClean="0"/>
              <a:t>Ruby</a:t>
            </a:r>
            <a:r>
              <a:rPr lang="ja-JP" altLang="en-US" dirty="0" smtClean="0"/>
              <a:t>プログラミング少年団という任意団体を作りました。</a:t>
            </a:r>
            <a:endParaRPr lang="ja-JP" altLang="en-US" dirty="0"/>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これは違うイベントでプログラムを紹介している様子ですね。一日</a:t>
            </a:r>
            <a:r>
              <a:rPr kumimoji="1" lang="en-US" altLang="ja-JP" dirty="0" smtClean="0"/>
              <a:t>Ruby</a:t>
            </a:r>
            <a:r>
              <a:rPr kumimoji="1" lang="ja-JP" altLang="en-US" dirty="0" smtClean="0"/>
              <a:t>プログラミング体験はこんな感じで行っています。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a:t>
            </a:r>
            <a:r>
              <a:rPr kumimoji="1" lang="en-US" altLang="ja-JP" dirty="0" smtClean="0"/>
              <a:t>10</a:t>
            </a:r>
            <a:r>
              <a:rPr kumimoji="1" lang="ja-JP" altLang="en-US" dirty="0" smtClean="0"/>
              <a:t>月から、毎月第</a:t>
            </a:r>
            <a:r>
              <a:rPr kumimoji="1" lang="en-US" altLang="ja-JP" dirty="0" smtClean="0"/>
              <a:t>4</a:t>
            </a:r>
            <a:r>
              <a:rPr kumimoji="1" lang="ja-JP" altLang="en-US" dirty="0" smtClean="0"/>
              <a:t>土曜日にコーダー道場松江を開催しています。</a:t>
            </a:r>
            <a:endParaRPr kumimoji="1" lang="en-US" altLang="ja-JP" dirty="0" smtClean="0"/>
          </a:p>
          <a:p>
            <a:endParaRPr kumimoji="1" lang="en-US" altLang="ja-JP" dirty="0" smtClean="0"/>
          </a:p>
          <a:p>
            <a:r>
              <a:rPr kumimoji="1" lang="ja-JP" altLang="en-US" dirty="0" smtClean="0"/>
              <a:t>コーダー道場松江は、プログラミングを体験した子どもたちがステップアップするための無料のプログラミング教室です。</a:t>
            </a:r>
            <a:endParaRPr kumimoji="1" lang="en-US" altLang="ja-JP" dirty="0" smtClean="0"/>
          </a:p>
          <a:p>
            <a:endParaRPr kumimoji="1" lang="en-US" altLang="ja-JP" dirty="0" smtClean="0"/>
          </a:p>
          <a:p>
            <a:r>
              <a:rPr kumimoji="1" lang="ja-JP" altLang="en-US" dirty="0" smtClean="0"/>
              <a:t>松江市では、</a:t>
            </a:r>
            <a:r>
              <a:rPr kumimoji="1" lang="en-US" altLang="ja-JP" i="1" dirty="0" smtClean="0"/>
              <a:t>6</a:t>
            </a:r>
            <a:r>
              <a:rPr kumimoji="1" lang="ja-JP" altLang="en-US" i="1" dirty="0" smtClean="0"/>
              <a:t>年前から市主催の中学生向けの</a:t>
            </a:r>
            <a:r>
              <a:rPr kumimoji="1" lang="en-US" altLang="ja-JP" i="0" dirty="0" smtClean="0"/>
              <a:t>Ruby</a:t>
            </a:r>
            <a:r>
              <a:rPr kumimoji="1" lang="ja-JP" altLang="en-US" dirty="0" smtClean="0"/>
              <a:t>プログラミング教室が開催されており、また、わたしたちも</a:t>
            </a:r>
            <a:r>
              <a:rPr kumimoji="1" lang="en-US" altLang="ja-JP" dirty="0" smtClean="0"/>
              <a:t>1</a:t>
            </a:r>
            <a:r>
              <a:rPr kumimoji="1" lang="ja-JP" altLang="en-US" dirty="0" smtClean="0"/>
              <a:t>日</a:t>
            </a:r>
            <a:r>
              <a:rPr kumimoji="1" lang="en-US" altLang="ja-JP" dirty="0" smtClean="0"/>
              <a:t>Ruby</a:t>
            </a:r>
            <a:r>
              <a:rPr kumimoji="1" lang="ja-JP" altLang="en-US" dirty="0" smtClean="0"/>
              <a:t>プログラミング体験を開催していますが、いずれもプログラミングの導入のためのイベントで、小中学生が継続的にプログラミングを勉強するのをサポートする環境はありませんでした。</a:t>
            </a:r>
            <a:endParaRPr kumimoji="1" lang="en-US" altLang="ja-JP" dirty="0" smtClean="0"/>
          </a:p>
          <a:p>
            <a:endParaRPr kumimoji="1" lang="en-US" altLang="ja-JP" dirty="0" smtClean="0"/>
          </a:p>
          <a:p>
            <a:r>
              <a:rPr kumimoji="1" lang="ja-JP" altLang="en-US" dirty="0" smtClean="0"/>
              <a:t>そのため、私たちはそのような場として、コーダー道場松江を開催することにしました。</a:t>
            </a:r>
            <a:endParaRPr kumimoji="1" lang="en-US" altLang="ja-JP" dirty="0" smtClean="0"/>
          </a:p>
          <a:p>
            <a:endParaRPr kumimoji="1" lang="en-US" altLang="ja-JP" dirty="0" smtClean="0"/>
          </a:p>
          <a:p>
            <a:r>
              <a:rPr kumimoji="1" lang="ja-JP" altLang="en-US" dirty="0" smtClean="0"/>
              <a:t>コーダー道場は小中学生のためのオープンソース・プログラミング教室で、</a:t>
            </a:r>
            <a:r>
              <a:rPr kumimoji="1" lang="en-US" altLang="ja-JP" dirty="0" smtClean="0"/>
              <a:t>2011</a:t>
            </a:r>
            <a:r>
              <a:rPr kumimoji="1" lang="ja-JP" altLang="en-US" dirty="0" smtClean="0"/>
              <a:t>年にアイルランドで始まりました。</a:t>
            </a:r>
            <a:endParaRPr kumimoji="1" lang="en-US" altLang="ja-JP" dirty="0" smtClean="0"/>
          </a:p>
          <a:p>
            <a:endParaRPr kumimoji="1" lang="en-US" altLang="ja-JP" dirty="0" smtClean="0"/>
          </a:p>
          <a:p>
            <a:r>
              <a:rPr kumimoji="1" lang="ja-JP" altLang="en-US" dirty="0" smtClean="0"/>
              <a:t>ここでいうオープンソースとは、コーダー道場を運営する上でのガイドラインやノウハウ、教材が公開・共有されており、コーダー道場をはじめたいと思った人はだれでもイベントを開催することができるという意味です。</a:t>
            </a:r>
            <a:endParaRPr kumimoji="1" lang="en-US" altLang="ja-JP" dirty="0" smtClean="0"/>
          </a:p>
          <a:p>
            <a:endParaRPr kumimoji="1" lang="en-US" altLang="ja-JP" dirty="0" smtClean="0"/>
          </a:p>
          <a:p>
            <a:r>
              <a:rPr kumimoji="1" lang="en-US" altLang="ja-JP" dirty="0" smtClean="0"/>
              <a:t>2014</a:t>
            </a:r>
            <a:r>
              <a:rPr kumimoji="1" lang="ja-JP" altLang="en-US" dirty="0" smtClean="0"/>
              <a:t>年</a:t>
            </a:r>
            <a:r>
              <a:rPr kumimoji="1" lang="en-US" altLang="ja-JP" dirty="0" smtClean="0"/>
              <a:t>9</a:t>
            </a:r>
            <a:r>
              <a:rPr kumimoji="1" lang="ja-JP" altLang="en-US" dirty="0" smtClean="0"/>
              <a:t>月時点で、</a:t>
            </a:r>
            <a:r>
              <a:rPr kumimoji="1" lang="en-US" altLang="ja-JP" dirty="0" smtClean="0"/>
              <a:t>51</a:t>
            </a:r>
            <a:r>
              <a:rPr kumimoji="1" lang="ja-JP" altLang="en-US" dirty="0" smtClean="0"/>
              <a:t>カ国</a:t>
            </a:r>
            <a:r>
              <a:rPr kumimoji="1" lang="en-US" altLang="ja-JP" dirty="0" smtClean="0"/>
              <a:t>526</a:t>
            </a:r>
            <a:r>
              <a:rPr kumimoji="1" lang="ja-JP" altLang="en-US" dirty="0" smtClean="0"/>
              <a:t>ヶ所、日本だけでも</a:t>
            </a:r>
            <a:r>
              <a:rPr kumimoji="1" lang="en-US" altLang="ja-JP" dirty="0" smtClean="0"/>
              <a:t>22</a:t>
            </a:r>
            <a:r>
              <a:rPr kumimoji="1" lang="ja-JP" altLang="en-US" dirty="0" smtClean="0"/>
              <a:t>カ所で開催されています。</a:t>
            </a:r>
            <a:endParaRPr kumimoji="1" lang="en-US" altLang="ja-JP" dirty="0" smtClean="0"/>
          </a:p>
          <a:p>
            <a:endParaRPr kumimoji="1" lang="en-US" altLang="ja-JP" dirty="0" smtClean="0"/>
          </a:p>
          <a:p>
            <a:r>
              <a:rPr kumimoji="1" lang="ja-JP" altLang="en-US" dirty="0" smtClean="0"/>
              <a:t>コーダー道場では、子ども自身がやりたいことをサポートするためにメンターが存在し、メンターは子どもとマンツーマンで対応することを原則としています。</a:t>
            </a:r>
            <a:endParaRPr kumimoji="1" lang="en-US" altLang="ja-JP" dirty="0" smtClean="0"/>
          </a:p>
          <a:p>
            <a:endParaRPr kumimoji="1" lang="en-US" altLang="ja-JP" dirty="0" smtClean="0"/>
          </a:p>
          <a:p>
            <a:r>
              <a:rPr kumimoji="1" lang="ja-JP" altLang="en-US" dirty="0" smtClean="0"/>
              <a:t>現状、コーダー道場松江では、参加を希望する子どもの数が多く、子どもの数に対してメンターが十分に集まっていない状況ですが、最終的には子ども</a:t>
            </a:r>
            <a:r>
              <a:rPr kumimoji="1" lang="en-US" altLang="ja-JP" dirty="0" smtClean="0"/>
              <a:t>2,3</a:t>
            </a:r>
            <a:r>
              <a:rPr kumimoji="1" lang="ja-JP" altLang="en-US" dirty="0" smtClean="0"/>
              <a:t>人に対してメンターが</a:t>
            </a:r>
            <a:r>
              <a:rPr kumimoji="1" lang="en-US" altLang="ja-JP" dirty="0" smtClean="0"/>
              <a:t>1</a:t>
            </a:r>
            <a:r>
              <a:rPr kumimoji="1" lang="ja-JP" altLang="en-US" dirty="0" smtClean="0"/>
              <a:t>人つく形にしたいと考えています。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将来的には、プログラミング少年団の取り組みを日本全国に拡げ、野球</a:t>
            </a:r>
            <a:r>
              <a:rPr lang="ja-JP" altLang="en-US" dirty="0"/>
              <a:t>やサッカーのスポーツ少年団</a:t>
            </a:r>
            <a:r>
              <a:rPr lang="en-US" altLang="ja-JP" dirty="0"/>
              <a:t>(</a:t>
            </a:r>
            <a:r>
              <a:rPr lang="ja-JP" altLang="en-US" dirty="0"/>
              <a:t>少年団の対訳</a:t>
            </a:r>
            <a:r>
              <a:rPr lang="en-US" altLang="ja-JP" dirty="0"/>
              <a:t>:</a:t>
            </a:r>
            <a:r>
              <a:rPr lang="en-US" altLang="ja-JP" dirty="0" smtClean="0"/>
              <a:t>boys &amp; girls scout</a:t>
            </a:r>
            <a:r>
              <a:rPr lang="en-US" altLang="ja-JP" dirty="0"/>
              <a: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プログラミング教育の現状</a:t>
            </a:r>
          </a:p>
          <a:p>
            <a:r>
              <a:rPr kumimoji="1" lang="ja-JP" altLang="en-US" dirty="0" smtClean="0"/>
              <a:t> * スモウルビー</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 * </a:t>
            </a:r>
            <a:r>
              <a:rPr kumimoji="1" lang="en-US" altLang="ja-JP" dirty="0" smtClean="0"/>
              <a:t>Ruby</a:t>
            </a:r>
            <a:r>
              <a:rPr kumimoji="1" lang="ja-JP" altLang="en-US" dirty="0" smtClean="0"/>
              <a:t>プログラミング少年団の紹介</a:t>
            </a:r>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en-US" altLang="ja-JP" dirty="0" smtClean="0"/>
          </a:p>
          <a:p>
            <a:r>
              <a:rPr kumimoji="1" lang="ja-JP" altLang="en-US" dirty="0" smtClean="0"/>
              <a:t>これで、私たちのプレゼンをおわります。</a:t>
            </a:r>
          </a:p>
          <a:p>
            <a:r>
              <a:rPr kumimoji="1" lang="ja-JP" altLang="en-US" dirty="0" smtClean="0"/>
              <a:t>本日は、どうもありがとうございました。</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44</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45</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46</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プログラミング教育をめぐる状況を簡単に紹介したあとで、</a:t>
            </a:r>
            <a:r>
              <a:rPr kumimoji="1" lang="en-US" altLang="ja-JP" dirty="0" smtClean="0"/>
              <a:t>Ruby</a:t>
            </a:r>
            <a:r>
              <a:rPr kumimoji="1" lang="ja-JP" altLang="en-US" dirty="0" smtClean="0"/>
              <a:t>のプログラミングを教えるために私たちが開発したスモウルビーをご紹介し、最後に私たちの活動を紹介していきたいと思います。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1922936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それでは、まず、プログラミング</a:t>
            </a:r>
            <a:r>
              <a:rPr lang="ja-JP" altLang="en-US" dirty="0"/>
              <a:t>教育の現状</a:t>
            </a:r>
            <a:r>
              <a:rPr lang="ja-JP" altLang="en-US" dirty="0" smtClean="0"/>
              <a:t>をご紹介</a:t>
            </a:r>
            <a:r>
              <a:rPr lang="ja-JP" altLang="en-US" dirty="0"/>
              <a:t>したいと思います。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ここ</a:t>
            </a:r>
            <a:r>
              <a:rPr lang="en-US" altLang="ja-JP" dirty="0" smtClean="0"/>
              <a:t>2</a:t>
            </a:r>
            <a:r>
              <a:rPr lang="ja-JP" altLang="en-US" dirty="0" err="1" smtClean="0"/>
              <a:t>、</a:t>
            </a:r>
            <a:r>
              <a:rPr lang="en-US" altLang="ja-JP" dirty="0" smtClean="0"/>
              <a:t>3</a:t>
            </a:r>
            <a:r>
              <a:rPr lang="ja-JP" altLang="en-US" dirty="0" smtClean="0"/>
              <a:t>年で小中学生に対するプログラミング教育が、国内外で盛り上がってきています。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1</a:t>
            </a:r>
            <a:r>
              <a:rPr kumimoji="1" lang="ja-JP" altLang="en-US" dirty="0" smtClean="0"/>
              <a:t>つ目です。</a:t>
            </a:r>
            <a:endParaRPr kumimoji="1" lang="en-US" altLang="ja-JP" dirty="0" smtClean="0"/>
          </a:p>
          <a:p>
            <a:endParaRPr kumimoji="1" lang="en-US" altLang="ja-JP" dirty="0" smtClean="0"/>
          </a:p>
          <a:p>
            <a:r>
              <a:rPr kumimoji="1" lang="ja-JP" altLang="en-US" dirty="0" smtClean="0"/>
              <a:t>今後、ロボットがソフトウェア・ハードウェアの両面で進化していくにつれて、ほとんどの仕事がロボットによって代行されるようになると多くの人が考えています。</a:t>
            </a:r>
            <a:endParaRPr kumimoji="1" lang="en-US" altLang="ja-JP" dirty="0" smtClean="0"/>
          </a:p>
          <a:p>
            <a:endParaRPr kumimoji="1" lang="en-US" altLang="ja-JP" dirty="0" smtClean="0"/>
          </a:p>
          <a:p>
            <a:r>
              <a:rPr kumimoji="1" lang="ja-JP" altLang="en-US" dirty="0" smtClean="0"/>
              <a:t>スライドの言葉は、今月頭ごろに公開されていた、</a:t>
            </a:r>
            <a:r>
              <a:rPr kumimoji="1" lang="en-US" altLang="ja-JP" dirty="0" smtClean="0"/>
              <a:t>Google</a:t>
            </a:r>
            <a:r>
              <a:rPr kumimoji="1" lang="ja-JP" altLang="en-US" dirty="0" smtClean="0"/>
              <a:t>の</a:t>
            </a:r>
            <a:r>
              <a:rPr kumimoji="1" lang="en-US" altLang="ja-JP" dirty="0" smtClean="0"/>
              <a:t>CEO</a:t>
            </a:r>
            <a:r>
              <a:rPr kumimoji="1" lang="ja-JP" altLang="en-US" dirty="0" smtClean="0"/>
              <a:t>であるラリー・ペイジ氏のインタビュー記事のものです。</a:t>
            </a:r>
            <a:endParaRPr kumimoji="1" lang="en-US" altLang="ja-JP" dirty="0" smtClean="0"/>
          </a:p>
          <a:p>
            <a:endParaRPr kumimoji="1" lang="en-US" altLang="ja-JP" dirty="0" smtClean="0"/>
          </a:p>
          <a:p>
            <a:r>
              <a:rPr kumimoji="1" lang="ja-JP" altLang="en-US" dirty="0" smtClean="0"/>
              <a:t>これから先、私たちの仕事は大きく二極化していくと思われます。ひとつは、ロボットにはできない創造性の高い仕事、ロボットをどのように使うかを考える、ロボットを使う側の仕事です。もうひとつは、ロボットがやりのこした仕事をフォローするような、ある意味でロボットに使われる側の仕事です。</a:t>
            </a:r>
            <a:endParaRPr kumimoji="1" lang="en-US" altLang="ja-JP" dirty="0" smtClean="0"/>
          </a:p>
          <a:p>
            <a:endParaRPr kumimoji="1" lang="en-US" altLang="ja-JP" dirty="0" smtClean="0"/>
          </a:p>
          <a:p>
            <a:r>
              <a:rPr kumimoji="1" lang="ja-JP" altLang="en-US" dirty="0" smtClean="0"/>
              <a:t>そういう時代になったときに、コンピュータがどういうものであるかを、単に知識として知っているだけでなくて、実際に道具として使いこなせるようになっておくことは非常に重要です。</a:t>
            </a:r>
            <a:endParaRPr kumimoji="1" lang="en-US" altLang="ja-JP" dirty="0" smtClean="0"/>
          </a:p>
          <a:p>
            <a:endParaRPr kumimoji="1" lang="en-US" altLang="ja-JP" dirty="0" smtClean="0"/>
          </a:p>
          <a:p>
            <a:r>
              <a:rPr kumimoji="1" lang="ja-JP" altLang="en-US" dirty="0" smtClean="0"/>
              <a:t>コンピュータを深いレベルで使いこなすためにはプログラミングの知識が必要不可欠です。たとえ自分でプログラムを作らないにしても、プログラミングがどういったものであるかを実践可能なレベルで理解していることには大きな意味があ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244432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また、プログラミングのスキルは、単に職業選択に影響するだけではなく、遠くない未来に、読み書きそろばんのような一般的なリテラシーになる可能性があります。</a:t>
            </a:r>
            <a:endParaRPr kumimoji="1" lang="en-US" altLang="ja-JP" dirty="0" smtClean="0"/>
          </a:p>
          <a:p>
            <a:endParaRPr kumimoji="1" lang="en-US" altLang="ja-JP" dirty="0" smtClean="0"/>
          </a:p>
          <a:p>
            <a:r>
              <a:rPr kumimoji="1" lang="ja-JP" altLang="en-US" dirty="0" smtClean="0"/>
              <a:t>つい最近、今年の</a:t>
            </a:r>
            <a:r>
              <a:rPr kumimoji="1" lang="en-US" altLang="ja-JP" dirty="0" smtClean="0"/>
              <a:t>3</a:t>
            </a:r>
            <a:r>
              <a:rPr kumimoji="1" lang="ja-JP" altLang="en-US" dirty="0" smtClean="0"/>
              <a:t>月に</a:t>
            </a:r>
            <a:r>
              <a:rPr kumimoji="1" lang="en-US" altLang="ja-JP" dirty="0" smtClean="0"/>
              <a:t>AIBO</a:t>
            </a:r>
            <a:r>
              <a:rPr kumimoji="1" lang="ja-JP" altLang="en-US" dirty="0" smtClean="0"/>
              <a:t>のサポートが完全に打ち切られて修理ができなくなってしまったことが、テレビでもとりあげられ、大きな話題になっていました。</a:t>
            </a:r>
            <a:endParaRPr kumimoji="1" lang="en-US" altLang="ja-JP" dirty="0" smtClean="0"/>
          </a:p>
          <a:p>
            <a:endParaRPr kumimoji="1" lang="en-US" altLang="ja-JP" dirty="0" smtClean="0"/>
          </a:p>
          <a:p>
            <a:r>
              <a:rPr kumimoji="1" lang="ja-JP" altLang="en-US" dirty="0" smtClean="0"/>
              <a:t>首の痙攣が激しくなったり、足の関節が悪くなって転びやすくなってしまったりするらしく、長い間</a:t>
            </a:r>
            <a:r>
              <a:rPr kumimoji="1" lang="en-US" altLang="ja-JP" dirty="0" smtClean="0"/>
              <a:t>AIBO</a:t>
            </a:r>
            <a:r>
              <a:rPr kumimoji="1" lang="ja-JP" altLang="en-US" dirty="0" smtClean="0"/>
              <a:t>をかわいがってきた多くの飼い主は悲嘆にくれていました。しかし、そんな中で、自力で</a:t>
            </a:r>
            <a:r>
              <a:rPr kumimoji="1" lang="en-US" altLang="ja-JP" dirty="0" smtClean="0"/>
              <a:t>AIBO</a:t>
            </a:r>
            <a:r>
              <a:rPr kumimoji="1" lang="ja-JP" altLang="en-US" dirty="0" smtClean="0"/>
              <a:t>を修理している飼い主もいました。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結局のところ、私たちが普段の生活で見かけるほとんどのものは誰かが作り出したもので、それはその気になれば自分でも作ったり直したりすることができます。</a:t>
            </a:r>
            <a:endParaRPr kumimoji="1" lang="en-US" altLang="ja-JP" dirty="0" smtClean="0"/>
          </a:p>
          <a:p>
            <a:endParaRPr kumimoji="1" lang="en-US" altLang="ja-JP" dirty="0" smtClean="0"/>
          </a:p>
          <a:p>
            <a:r>
              <a:rPr kumimoji="1" lang="ja-JP" altLang="en-US" dirty="0" smtClean="0"/>
              <a:t>近年、このような、個人のためのものづくりの取り組みが、「</a:t>
            </a:r>
            <a:r>
              <a:rPr kumimoji="1" lang="en-US" altLang="ja-JP" dirty="0" smtClean="0"/>
              <a:t>Maker</a:t>
            </a:r>
            <a:r>
              <a:rPr kumimoji="1" lang="ja-JP" altLang="en-US" dirty="0" smtClean="0"/>
              <a:t>ムーブメント」や、また、「パーソナルファブリケーション」といったキーワードとともに大きな注目を集めています。</a:t>
            </a:r>
            <a:endParaRPr kumimoji="1" lang="en-US" altLang="ja-JP" dirty="0" smtClean="0"/>
          </a:p>
          <a:p>
            <a:endParaRPr kumimoji="1" lang="en-US" altLang="ja-JP" dirty="0" smtClean="0"/>
          </a:p>
          <a:p>
            <a:r>
              <a:rPr kumimoji="1" lang="ja-JP" altLang="en-US" dirty="0" smtClean="0"/>
              <a:t>もちろん、ものづくりという文脈において、プログラミングは一要素でしかありませんが、情報化社会ではあらゆるものにプログラムが組み込まれていて、プログラミングは欠かすことのできない重要な要素のひとつであると言え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352747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2014/11/13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9600" dirty="0" smtClean="0">
                <a:solidFill>
                  <a:srgbClr val="FF6633"/>
                </a:solidFill>
                <a:effectLst>
                  <a:outerShdw blurRad="50800" dist="88900" dir="2700000" algn="tl" rotWithShape="0">
                    <a:prstClr val="black">
                      <a:alpha val="40000"/>
                    </a:prstClr>
                  </a:outerShdw>
                </a:effectLst>
              </a:rPr>
              <a:t>K</a:t>
            </a:r>
            <a:r>
              <a:rPr kumimoji="1" lang="en-US" altLang="ja-JP" sz="9600" dirty="0" smtClean="0">
                <a:effectLst>
                  <a:outerShdw blurRad="50800" dist="88900" dir="2700000" algn="tl" rotWithShape="0">
                    <a:prstClr val="black">
                      <a:alpha val="40000"/>
                    </a:prstClr>
                  </a:outerShdw>
                </a:effectLst>
              </a:rPr>
              <a:t>ids,</a:t>
            </a:r>
            <a:br>
              <a:rPr kumimoji="1" lang="en-US" altLang="ja-JP" sz="9600" dirty="0" smtClean="0">
                <a:effectLst>
                  <a:outerShdw blurRad="50800" dist="88900" dir="2700000" algn="tl" rotWithShape="0">
                    <a:prstClr val="black">
                      <a:alpha val="40000"/>
                    </a:prstClr>
                  </a:outerShdw>
                </a:effectLst>
              </a:rPr>
            </a:br>
            <a:r>
              <a:rPr kumimoji="1" lang="en-US" altLang="ja-JP" sz="9600" dirty="0" smtClean="0">
                <a:effectLst>
                  <a:outerShdw blurRad="50800" dist="88900" dir="2700000" algn="tl" rotWithShape="0">
                    <a:prstClr val="black">
                      <a:alpha val="40000"/>
                    </a:prstClr>
                  </a:outerShdw>
                </a:effectLst>
              </a:rPr>
              <a:t>Ruby,</a:t>
            </a:r>
            <a:br>
              <a:rPr kumimoji="1" lang="en-US" altLang="ja-JP" sz="9600" dirty="0" smtClean="0">
                <a:effectLst>
                  <a:outerShdw blurRad="50800" dist="88900" dir="2700000" algn="tl" rotWithShape="0">
                    <a:prstClr val="black">
                      <a:alpha val="40000"/>
                    </a:prstClr>
                  </a:outerShdw>
                </a:effectLst>
              </a:rPr>
            </a:br>
            <a:r>
              <a:rPr kumimoji="1" lang="en-US" altLang="ja-JP" sz="9600" dirty="0" smtClean="0">
                <a:effectLst>
                  <a:outerShdw blurRad="50800" dist="88900" dir="2700000" algn="tl" rotWithShape="0">
                    <a:prstClr val="black">
                      <a:alpha val="40000"/>
                    </a:prstClr>
                  </a:outerShdw>
                </a:effectLst>
              </a:rPr>
              <a:t>Fun</a:t>
            </a:r>
            <a:r>
              <a:rPr kumimoji="1" lang="en-US" altLang="ja-JP" sz="96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9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3991426" y="678765"/>
            <a:ext cx="4973355" cy="1922083"/>
          </a:xfrm>
        </p:spPr>
        <p:txBody>
          <a:bodyPr>
            <a:noAutofit/>
          </a:bodyPr>
          <a:lstStyle/>
          <a:p>
            <a:pPr algn="l"/>
            <a:r>
              <a:rPr lang="ja-JP" altLang="en-US" sz="3200" dirty="0" smtClean="0">
                <a:effectLst>
                  <a:outerShdw blurRad="50800" dist="38100" dir="2700000" algn="tl" rotWithShape="0">
                    <a:prstClr val="black">
                      <a:alpha val="40000"/>
                    </a:prstClr>
                  </a:outerShdw>
                </a:effectLst>
              </a:rPr>
              <a:t>ぼくたち、</a:t>
            </a:r>
            <a:endParaRPr lang="en-US" altLang="ja-JP" sz="3200" dirty="0" smtClean="0">
              <a:effectLst>
                <a:outerShdw blurRad="50800" dist="38100" dir="2700000" algn="tl" rotWithShape="0">
                  <a:prstClr val="black">
                    <a:alpha val="40000"/>
                  </a:prstClr>
                </a:outerShdw>
              </a:effectLst>
            </a:endParaRPr>
          </a:p>
          <a:p>
            <a:pPr algn="l"/>
            <a:r>
              <a:rPr lang="en-US" altLang="ja-JP" sz="3200" dirty="0" smtClean="0">
                <a:solidFill>
                  <a:srgbClr val="FF6633"/>
                </a:solidFill>
                <a:effectLst>
                  <a:outerShdw blurRad="50800" dist="38100" dir="2700000" algn="tl" rotWithShape="0">
                    <a:prstClr val="black">
                      <a:alpha val="40000"/>
                    </a:prstClr>
                  </a:outerShdw>
                </a:effectLst>
              </a:rPr>
              <a:t>Ruby</a:t>
            </a:r>
            <a:r>
              <a:rPr lang="ja-JP" altLang="en-US" sz="3200" dirty="0" smtClean="0">
                <a:effectLst>
                  <a:outerShdw blurRad="50800" dist="38100" dir="2700000" algn="tl" rotWithShape="0">
                    <a:prstClr val="black">
                      <a:alpha val="40000"/>
                    </a:prstClr>
                  </a:outerShdw>
                </a:effectLst>
              </a:rPr>
              <a:t>プログラミング少年団！</a:t>
            </a:r>
            <a:endParaRPr lang="en-US" altLang="ja-JP" sz="3200" dirty="0" smtClean="0">
              <a:effectLst>
                <a:outerShdw blurRad="50800" dist="38100" dir="2700000" algn="tl" rotWithShape="0">
                  <a:prstClr val="black">
                    <a:alpha val="40000"/>
                  </a:prstClr>
                </a:outerShdw>
              </a:effectLst>
            </a:endParaRPr>
          </a:p>
          <a:p>
            <a:pPr algn="l"/>
            <a:r>
              <a:rPr lang="en-US" altLang="ja-JP" sz="2000" dirty="0" smtClean="0">
                <a:effectLst>
                  <a:outerShdw blurRad="50800" dist="38100" dir="2700000" algn="tl" rotWithShape="0">
                    <a:prstClr val="black">
                      <a:alpha val="40000"/>
                    </a:prstClr>
                  </a:outerShdw>
                </a:effectLst>
              </a:rPr>
              <a:t>〜</a:t>
            </a:r>
            <a:r>
              <a:rPr lang="ja-JP" altLang="en-US" sz="2000" dirty="0">
                <a:effectLst>
                  <a:outerShdw blurRad="50800" dist="38100" dir="2700000" algn="tl" rotWithShape="0">
                    <a:prstClr val="black">
                      <a:alpha val="40000"/>
                    </a:prstClr>
                  </a:outerShdw>
                </a:effectLst>
              </a:rPr>
              <a:t>小学生からはじめる </a:t>
            </a:r>
            <a:r>
              <a:rPr lang="en-US" altLang="ja-JP" sz="2000" dirty="0">
                <a:effectLst>
                  <a:outerShdw blurRad="50800" dist="38100" dir="2700000" algn="tl" rotWithShape="0">
                    <a:prstClr val="black">
                      <a:alpha val="40000"/>
                    </a:prstClr>
                  </a:outerShdw>
                </a:effectLst>
              </a:rPr>
              <a:t>Ruby </a:t>
            </a:r>
            <a:r>
              <a:rPr lang="ja-JP" altLang="en-US" sz="2000" dirty="0">
                <a:effectLst>
                  <a:outerShdw blurRad="50800" dist="38100" dir="2700000" algn="tl" rotWithShape="0">
                    <a:prstClr val="black">
                      <a:alpha val="40000"/>
                    </a:prstClr>
                  </a:outerShdw>
                </a:effectLst>
              </a:rPr>
              <a:t>プログラミング</a:t>
            </a:r>
            <a:r>
              <a:rPr lang="en-US" altLang="ja-JP" sz="2000" dirty="0">
                <a:effectLst>
                  <a:outerShdw blurRad="50800" dist="38100" dir="2700000" algn="tl" rotWithShape="0">
                    <a:prstClr val="black">
                      <a:alpha val="40000"/>
                    </a:prstClr>
                  </a:outerShdw>
                </a:effectLst>
              </a:rPr>
              <a:t>〜</a:t>
            </a:r>
            <a:endParaRPr lang="en-US" altLang="ja-JP" sz="2000" dirty="0" smtClean="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高尾宏治</a:t>
            </a:r>
            <a:r>
              <a:rPr lang="ja-JP" altLang="en-US" dirty="0">
                <a:effectLst>
                  <a:outerShdw blurRad="50800" dist="38100" dir="2700000" algn="tl" rotWithShape="0">
                    <a:prstClr val="black">
                      <a:alpha val="40000"/>
                    </a:prstClr>
                  </a:outerShdw>
                </a:effectLst>
                <a:ea typeface="Segoe UI Symbol" panose="020B0502040204020203" pitchFamily="34" charset="0"/>
              </a:rPr>
              <a:t>、</a:t>
            </a: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本多展幸</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r>
              <a:rPr lang="ja-JP" altLang="en-US" dirty="0">
                <a:effectLst>
                  <a:outerShdw blurRad="50800" dist="38100" dir="2700000" algn="tl" rotWithShape="0">
                    <a:prstClr val="black">
                      <a:alpha val="40000"/>
                    </a:prstClr>
                  </a:outerShdw>
                </a:effectLst>
                <a:ea typeface="Segoe UI Symbol" panose="020B0502040204020203" pitchFamily="34" charset="0"/>
              </a:rPr>
              <a:t>、</a:t>
            </a:r>
            <a:endParaRPr kumimoji="1" lang="en-US" altLang="ja-JP" dirty="0" smtClean="0">
              <a:effectLst>
                <a:outerShdw blurRad="50800" dist="38100" dir="2700000" algn="tl" rotWithShape="0">
                  <a:prstClr val="black">
                    <a:alpha val="40000"/>
                  </a:prstClr>
                </a:outerShdw>
              </a:effectLst>
              <a:ea typeface="Segoe UI Symbol" panose="020B0502040204020203" pitchFamily="34" charset="0"/>
            </a:endParaRP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RubyWorld</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Conference 2014, 11.13.2014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5570756"/>
          </a:xfrm>
          <a:prstGeom prst="rect">
            <a:avLst/>
          </a:prstGeom>
          <a:noFill/>
        </p:spPr>
        <p:txBody>
          <a:bodyPr wrap="square" rtlCol="0">
            <a:spAutoFit/>
          </a:bodyPr>
          <a:lstStyle/>
          <a:p>
            <a:r>
              <a:rPr lang="ja-JP" altLang="en-US" sz="4800" b="1" dirty="0"/>
              <a:t>それがぼくには楽しかった</a:t>
            </a:r>
            <a:r>
              <a:rPr lang="ja-JP" altLang="en-US" sz="4800" b="1" dirty="0" smtClean="0"/>
              <a:t>から</a:t>
            </a:r>
            <a:endParaRPr lang="en-US" altLang="ja-JP" sz="4800" b="1" dirty="0" smtClean="0"/>
          </a:p>
          <a:p>
            <a:r>
              <a:rPr lang="en-US" altLang="ja-JP" sz="4800" dirty="0" smtClean="0">
                <a:solidFill>
                  <a:schemeClr val="tx1">
                    <a:lumMod val="50000"/>
                    <a:lumOff val="50000"/>
                  </a:schemeClr>
                </a:solidFill>
              </a:rPr>
              <a:t>Just </a:t>
            </a:r>
            <a:r>
              <a:rPr lang="en-US" altLang="ja-JP" sz="4800" dirty="0">
                <a:solidFill>
                  <a:schemeClr val="tx1">
                    <a:lumMod val="50000"/>
                    <a:lumOff val="50000"/>
                  </a:schemeClr>
                </a:solidFill>
              </a:rPr>
              <a:t>for </a:t>
            </a:r>
            <a:r>
              <a:rPr lang="en-US" altLang="ja-JP" sz="4800" dirty="0" smtClean="0">
                <a:solidFill>
                  <a:schemeClr val="tx1">
                    <a:lumMod val="50000"/>
                    <a:lumOff val="50000"/>
                  </a:schemeClr>
                </a:solidFill>
              </a:rPr>
              <a:t>Fun</a:t>
            </a:r>
            <a:endParaRPr lang="en-US" altLang="ja-JP" sz="4800" b="1" dirty="0"/>
          </a:p>
          <a:p>
            <a:endParaRPr lang="en-US" altLang="ja-JP" sz="3200" b="1" dirty="0" smtClean="0"/>
          </a:p>
          <a:p>
            <a:endParaRPr lang="en-US" altLang="ja-JP" sz="3200" b="1" dirty="0" smtClean="0"/>
          </a:p>
          <a:p>
            <a:endParaRPr lang="en-US" altLang="ja-JP" sz="3200" b="1" dirty="0" smtClean="0"/>
          </a:p>
          <a:p>
            <a:endParaRPr lang="en-US" altLang="ja-JP" sz="3200" b="1" dirty="0"/>
          </a:p>
          <a:p>
            <a:endParaRPr lang="en-US" altLang="ja-JP" sz="3200" b="1" dirty="0" smtClean="0"/>
          </a:p>
          <a:p>
            <a:endParaRPr lang="en-US" altLang="ja-JP" sz="3200" b="1" dirty="0"/>
          </a:p>
          <a:p>
            <a:endParaRPr lang="en-US" altLang="ja-JP" sz="3200" b="1" dirty="0"/>
          </a:p>
          <a:p>
            <a:r>
              <a:rPr lang="en-US" altLang="ja-JP" b="1" dirty="0" smtClean="0"/>
              <a:t>『</a:t>
            </a:r>
            <a:r>
              <a:rPr lang="ja-JP" altLang="en-US" b="1" dirty="0" smtClean="0"/>
              <a:t>それ</a:t>
            </a:r>
            <a:r>
              <a:rPr lang="ja-JP" altLang="en-US" b="1" dirty="0"/>
              <a:t>がぼくには楽しかった</a:t>
            </a:r>
            <a:r>
              <a:rPr lang="ja-JP" altLang="en-US" b="1" dirty="0" smtClean="0"/>
              <a:t>から</a:t>
            </a:r>
            <a:r>
              <a:rPr lang="en-US" altLang="ja-JP" b="1" dirty="0" smtClean="0"/>
              <a:t>』</a:t>
            </a:r>
            <a:r>
              <a:rPr lang="ja-JP" altLang="en-US" b="1" dirty="0"/>
              <a:t> リーナス トーバルズ </a:t>
            </a:r>
            <a:r>
              <a:rPr lang="en-US" altLang="ja-JP" b="1" dirty="0"/>
              <a:t>(</a:t>
            </a:r>
            <a:r>
              <a:rPr lang="ja-JP" altLang="en-US" b="1" dirty="0"/>
              <a:t>著</a:t>
            </a:r>
            <a:r>
              <a:rPr lang="en-US" altLang="ja-JP" b="1" dirty="0"/>
              <a:t>), </a:t>
            </a:r>
            <a:r>
              <a:rPr lang="ja-JP" altLang="en-US" b="1" dirty="0"/>
              <a:t>デビッド ダイヤモンド </a:t>
            </a:r>
            <a:r>
              <a:rPr lang="en-US" altLang="ja-JP" b="1" dirty="0"/>
              <a:t>(</a:t>
            </a:r>
            <a:r>
              <a:rPr lang="ja-JP" altLang="en-US" b="1" dirty="0"/>
              <a:t>著</a:t>
            </a:r>
            <a:r>
              <a:rPr lang="en-US" altLang="ja-JP" b="1" dirty="0"/>
              <a:t>), </a:t>
            </a:r>
            <a:r>
              <a:rPr lang="ja-JP" altLang="en-US" b="1" dirty="0"/>
              <a:t>風見 潤 </a:t>
            </a:r>
            <a:r>
              <a:rPr lang="en-US" altLang="ja-JP" b="1" dirty="0"/>
              <a:t>(</a:t>
            </a:r>
            <a:r>
              <a:rPr lang="ja-JP" altLang="en-US" b="1" dirty="0"/>
              <a:t>翻訳</a:t>
            </a:r>
            <a:r>
              <a:rPr lang="en-US" altLang="ja-JP" b="1" dirty="0"/>
              <a:t>) </a:t>
            </a:r>
            <a:endParaRPr lang="en-US" altLang="ja-JP" b="1" dirty="0" smtClean="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000" y="2079000"/>
            <a:ext cx="2181348" cy="3149362"/>
          </a:xfrm>
          <a:prstGeom prst="rect">
            <a:avLst/>
          </a:prstGeom>
        </p:spPr>
      </p:pic>
    </p:spTree>
    <p:extLst>
      <p:ext uri="{BB962C8B-B14F-4D97-AF65-F5344CB8AC3E}">
        <p14:creationId xmlns:p14="http://schemas.microsoft.com/office/powerpoint/2010/main" val="1164720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501891"/>
            <a:ext cx="7514288" cy="769441"/>
          </a:xfrm>
          <a:prstGeom prst="rect">
            <a:avLst/>
          </a:prstGeom>
          <a:noFill/>
        </p:spPr>
        <p:txBody>
          <a:bodyPr wrap="square" rtlCol="0">
            <a:spAutoFit/>
          </a:bodyPr>
          <a:lstStyle/>
          <a:p>
            <a:r>
              <a:rPr lang="en-US" altLang="ja-JP" sz="4400" dirty="0" smtClean="0">
                <a:solidFill>
                  <a:srgbClr val="FF6633"/>
                </a:solidFill>
              </a:rPr>
              <a:t>W</a:t>
            </a:r>
            <a:r>
              <a:rPr lang="en-US" altLang="ja-JP" sz="4400" dirty="0" smtClean="0"/>
              <a:t>hy Programming is fun?</a:t>
            </a:r>
            <a:endParaRPr lang="en-US" altLang="ja-JP" sz="4800" dirty="0"/>
          </a:p>
        </p:txBody>
      </p:sp>
      <p:sp>
        <p:nvSpPr>
          <p:cNvPr id="5" name="テキスト ボックス 4"/>
          <p:cNvSpPr txBox="1"/>
          <p:nvPr/>
        </p:nvSpPr>
        <p:spPr>
          <a:xfrm>
            <a:off x="792487" y="1989000"/>
            <a:ext cx="7424737" cy="2862322"/>
          </a:xfrm>
          <a:prstGeom prst="rect">
            <a:avLst/>
          </a:prstGeom>
          <a:noFill/>
        </p:spPr>
        <p:txBody>
          <a:bodyPr wrap="square" rtlCol="0">
            <a:spAutoFit/>
          </a:bodyPr>
          <a:lstStyle/>
          <a:p>
            <a:pPr marL="571500" indent="-571500">
              <a:buFont typeface="Arial" panose="020B0604020202020204" pitchFamily="34" charset="0"/>
              <a:buChar char="•"/>
            </a:pPr>
            <a:r>
              <a:rPr lang="ja-JP" altLang="en-US" sz="3600" dirty="0" smtClean="0"/>
              <a:t>特別なものを、自分自身の設計で</a:t>
            </a:r>
            <a:endParaRPr lang="en-US" altLang="ja-JP" sz="3600" dirty="0" smtClean="0"/>
          </a:p>
          <a:p>
            <a:pPr marL="571500" indent="-571500">
              <a:buFont typeface="Arial" panose="020B0604020202020204" pitchFamily="34" charset="0"/>
              <a:buChar char="•"/>
            </a:pPr>
            <a:r>
              <a:rPr lang="ja-JP" altLang="en-US" sz="3600" dirty="0" smtClean="0"/>
              <a:t>有益なものを作り出す楽しみ</a:t>
            </a:r>
            <a:endParaRPr lang="en-US" altLang="ja-JP" sz="3600" dirty="0" smtClean="0"/>
          </a:p>
          <a:p>
            <a:pPr marL="571500" indent="-571500">
              <a:buFont typeface="Arial" panose="020B0604020202020204" pitchFamily="34" charset="0"/>
              <a:buChar char="•"/>
            </a:pPr>
            <a:r>
              <a:rPr lang="ja-JP" altLang="en-US" sz="3600" dirty="0"/>
              <a:t>複雑</a:t>
            </a:r>
            <a:r>
              <a:rPr lang="ja-JP" altLang="en-US" sz="3600" dirty="0" smtClean="0"/>
              <a:t>なパズル</a:t>
            </a:r>
            <a:endParaRPr lang="en-US" altLang="ja-JP" sz="3600" dirty="0" smtClean="0"/>
          </a:p>
          <a:p>
            <a:pPr marL="571500" indent="-571500">
              <a:buFont typeface="Arial" panose="020B0604020202020204" pitchFamily="34" charset="0"/>
              <a:buChar char="•"/>
            </a:pPr>
            <a:r>
              <a:rPr lang="ja-JP" altLang="en-US" sz="3600" dirty="0" smtClean="0"/>
              <a:t>常に学ぶ喜び、問題は常に新しい</a:t>
            </a:r>
            <a:endParaRPr lang="en-US" altLang="ja-JP" sz="3600" dirty="0" smtClean="0"/>
          </a:p>
          <a:p>
            <a:pPr marL="571500" indent="-571500">
              <a:buFont typeface="Arial" panose="020B0604020202020204" pitchFamily="34" charset="0"/>
              <a:buChar char="•"/>
            </a:pPr>
            <a:r>
              <a:rPr lang="ja-JP" altLang="en-US" sz="3600" dirty="0" smtClean="0"/>
              <a:t>クリエイティブで柔軟なメディア</a:t>
            </a:r>
            <a:endParaRPr lang="en-US" altLang="ja-JP" sz="3600" dirty="0" smtClean="0"/>
          </a:p>
        </p:txBody>
      </p:sp>
      <p:sp>
        <p:nvSpPr>
          <p:cNvPr id="6" name="正方形/長方形 5"/>
          <p:cNvSpPr/>
          <p:nvPr/>
        </p:nvSpPr>
        <p:spPr>
          <a:xfrm>
            <a:off x="1256015" y="6034559"/>
            <a:ext cx="7695000" cy="338554"/>
          </a:xfrm>
          <a:prstGeom prst="rect">
            <a:avLst/>
          </a:prstGeom>
        </p:spPr>
        <p:txBody>
          <a:bodyPr wrap="square">
            <a:spAutoFit/>
          </a:bodyPr>
          <a:lstStyle/>
          <a:p>
            <a:pPr algn="r"/>
            <a:r>
              <a:rPr lang="en-US" altLang="ja-JP" sz="1600" dirty="0"/>
              <a:t>http://naglly.com/archives/2009/04/why-is-programming-fun.php</a:t>
            </a:r>
            <a:endParaRPr lang="ja-JP" altLang="en-US" sz="1600" dirty="0"/>
          </a:p>
        </p:txBody>
      </p:sp>
    </p:spTree>
    <p:extLst>
      <p:ext uri="{BB962C8B-B14F-4D97-AF65-F5344CB8AC3E}">
        <p14:creationId xmlns:p14="http://schemas.microsoft.com/office/powerpoint/2010/main" val="842318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13" name="グループ化 12"/>
          <p:cNvGrpSpPr/>
          <p:nvPr/>
        </p:nvGrpSpPr>
        <p:grpSpPr>
          <a:xfrm>
            <a:off x="747713" y="2251877"/>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ja-JP" altLang="en-US" sz="4800" b="1" dirty="0" smtClean="0">
                  <a:solidFill>
                    <a:srgbClr val="FF6633"/>
                  </a:solidFill>
                </a:rPr>
                <a:t>アメリカ</a:t>
              </a:r>
              <a:endParaRPr lang="en-US" altLang="ja-JP" sz="4800" b="1" dirty="0" smtClean="0">
                <a:solidFill>
                  <a:srgbClr val="FF6633"/>
                </a:solidFill>
              </a:endParaRPr>
            </a:p>
            <a:p>
              <a:pPr algn="r"/>
              <a:r>
                <a:rPr lang="en-US" altLang="ja-JP" sz="4800" dirty="0" smtClean="0"/>
                <a:t>20,000 Teachers</a:t>
              </a: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sp>
        <p:nvSpPr>
          <p:cNvPr id="18" name="テキスト ボックス 17"/>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2259000"/>
            <a:ext cx="7424738" cy="1938992"/>
            <a:chOff x="747712" y="3924000"/>
            <a:chExt cx="7424738" cy="1938992"/>
          </a:xfrm>
        </p:grpSpPr>
        <p:sp>
          <p:nvSpPr>
            <p:cNvPr id="11" name="テキスト ボックス 10"/>
            <p:cNvSpPr txBox="1"/>
            <p:nvPr/>
          </p:nvSpPr>
          <p:spPr>
            <a:xfrm>
              <a:off x="747712" y="3924000"/>
              <a:ext cx="7424738" cy="1938992"/>
            </a:xfrm>
            <a:prstGeom prst="rect">
              <a:avLst/>
            </a:prstGeom>
            <a:noFill/>
          </p:spPr>
          <p:txBody>
            <a:bodyPr wrap="square" rtlCol="0">
              <a:spAutoFit/>
            </a:bodyPr>
            <a:lstStyle/>
            <a:p>
              <a:pPr algn="r"/>
              <a:r>
                <a:rPr lang="ja-JP" altLang="en-US" sz="4800" b="1" dirty="0">
                  <a:solidFill>
                    <a:srgbClr val="FF6633"/>
                  </a:solidFill>
                </a:rPr>
                <a:t>イギリス</a:t>
              </a:r>
              <a:r>
                <a:rPr lang="en-US" altLang="ja-JP" sz="4800" dirty="0" smtClean="0"/>
                <a:t> </a:t>
              </a:r>
              <a:endParaRPr lang="en-US" altLang="ja-JP" sz="4800" dirty="0"/>
            </a:p>
            <a:p>
              <a:pPr algn="r"/>
              <a:r>
                <a:rPr lang="ja-JP" altLang="en-US" sz="3600" b="1" dirty="0"/>
                <a:t>義務教育</a:t>
              </a:r>
              <a:endParaRPr lang="en-US" altLang="ja-JP" sz="2800" b="1" dirty="0"/>
            </a:p>
            <a:p>
              <a:pPr algn="r"/>
              <a:r>
                <a:rPr lang="en-US" altLang="ja-JP" sz="3600" dirty="0" smtClean="0">
                  <a:solidFill>
                    <a:schemeClr val="tx1">
                      <a:lumMod val="50000"/>
                      <a:lumOff val="50000"/>
                    </a:schemeClr>
                  </a:solidFill>
                </a:rPr>
                <a:t>Compulsory education</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
        <p:nvSpPr>
          <p:cNvPr id="18" name="テキスト ボックス 17"/>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spTree>
    <p:extLst>
      <p:ext uri="{BB962C8B-B14F-4D97-AF65-F5344CB8AC3E}">
        <p14:creationId xmlns:p14="http://schemas.microsoft.com/office/powerpoint/2010/main" val="1209566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grpSp>
        <p:nvGrpSpPr>
          <p:cNvPr id="5" name="グループ化 4"/>
          <p:cNvGrpSpPr/>
          <p:nvPr/>
        </p:nvGrpSpPr>
        <p:grpSpPr>
          <a:xfrm>
            <a:off x="859967" y="2191344"/>
            <a:ext cx="7357033" cy="2677656"/>
            <a:chOff x="859967" y="2191344"/>
            <a:chExt cx="7357033" cy="2677656"/>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967" y="2461344"/>
              <a:ext cx="1979288" cy="1395000"/>
            </a:xfrm>
            <a:prstGeom prst="rect">
              <a:avLst/>
            </a:prstGeom>
            <a:ln>
              <a:noFill/>
            </a:ln>
          </p:spPr>
        </p:pic>
        <p:sp>
          <p:nvSpPr>
            <p:cNvPr id="4" name="テキスト ボックス 3"/>
            <p:cNvSpPr txBox="1"/>
            <p:nvPr/>
          </p:nvSpPr>
          <p:spPr>
            <a:xfrm>
              <a:off x="1872000" y="2191344"/>
              <a:ext cx="6345000" cy="2677656"/>
            </a:xfrm>
            <a:prstGeom prst="rect">
              <a:avLst/>
            </a:prstGeom>
            <a:noFill/>
          </p:spPr>
          <p:txBody>
            <a:bodyPr wrap="square" rtlCol="0">
              <a:spAutoFit/>
            </a:bodyPr>
            <a:lstStyle/>
            <a:p>
              <a:pPr algn="r"/>
              <a:r>
                <a:rPr lang="ja-JP" altLang="en-US" sz="4800" b="1" dirty="0" smtClean="0">
                  <a:solidFill>
                    <a:srgbClr val="FF6633"/>
                  </a:solidFill>
                </a:rPr>
                <a:t>エストニア</a:t>
              </a:r>
            </a:p>
            <a:p>
              <a:pPr algn="r"/>
              <a:r>
                <a:rPr lang="ja-JP" altLang="en-US" sz="3600" b="1" dirty="0"/>
                <a:t>義務教育</a:t>
              </a:r>
              <a:endParaRPr lang="en-US" altLang="ja-JP" sz="3600" b="1" dirty="0"/>
            </a:p>
            <a:p>
              <a:pPr algn="r"/>
              <a:r>
                <a:rPr lang="en-US" altLang="ja-JP" sz="3600" dirty="0">
                  <a:solidFill>
                    <a:schemeClr val="tx1">
                      <a:lumMod val="50000"/>
                      <a:lumOff val="50000"/>
                    </a:schemeClr>
                  </a:solidFill>
                </a:rPr>
                <a:t>Compulsory education</a:t>
              </a:r>
            </a:p>
            <a:p>
              <a:pPr algn="r"/>
              <a:endParaRPr lang="en-US" altLang="ja-JP" sz="4800" dirty="0" smtClean="0"/>
            </a:p>
          </p:txBody>
        </p:sp>
      </p:grpSp>
    </p:spTree>
    <p:extLst>
      <p:ext uri="{BB962C8B-B14F-4D97-AF65-F5344CB8AC3E}">
        <p14:creationId xmlns:p14="http://schemas.microsoft.com/office/powerpoint/2010/main" val="175857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grpSp>
        <p:nvGrpSpPr>
          <p:cNvPr id="3" name="グループ化 2"/>
          <p:cNvGrpSpPr/>
          <p:nvPr/>
        </p:nvGrpSpPr>
        <p:grpSpPr>
          <a:xfrm>
            <a:off x="891270" y="2169000"/>
            <a:ext cx="7505730" cy="3293999"/>
            <a:chOff x="891270" y="2169000"/>
            <a:chExt cx="7191180" cy="3293999"/>
          </a:xfrm>
        </p:grpSpPr>
        <p:sp>
          <p:nvSpPr>
            <p:cNvPr id="4" name="テキスト ボックス 3"/>
            <p:cNvSpPr txBox="1"/>
            <p:nvPr/>
          </p:nvSpPr>
          <p:spPr>
            <a:xfrm>
              <a:off x="1062000" y="2169000"/>
              <a:ext cx="7020450" cy="3170099"/>
            </a:xfrm>
            <a:prstGeom prst="rect">
              <a:avLst/>
            </a:prstGeom>
            <a:noFill/>
          </p:spPr>
          <p:txBody>
            <a:bodyPr wrap="square" rtlCol="0">
              <a:spAutoFit/>
            </a:bodyPr>
            <a:lstStyle/>
            <a:p>
              <a:pPr algn="r"/>
              <a:r>
                <a:rPr lang="ja-JP" altLang="en-US" sz="4800" b="1" dirty="0" smtClean="0">
                  <a:solidFill>
                    <a:srgbClr val="FF6633"/>
                  </a:solidFill>
                </a:rPr>
                <a:t>カンボジア</a:t>
              </a:r>
            </a:p>
            <a:p>
              <a:pPr algn="r"/>
              <a:r>
                <a:rPr lang="ja-JP" altLang="en-US" sz="4800" b="1" dirty="0" smtClean="0">
                  <a:solidFill>
                    <a:srgbClr val="FF6633"/>
                  </a:solidFill>
                </a:rPr>
                <a:t>バングラデシュ</a:t>
              </a:r>
              <a:endParaRPr lang="en-US" altLang="ja-JP" sz="4800" b="1" dirty="0" smtClean="0">
                <a:solidFill>
                  <a:srgbClr val="FF6633"/>
                </a:solidFill>
              </a:endParaRPr>
            </a:p>
            <a:p>
              <a:pPr algn="r"/>
              <a:endParaRPr lang="ja-JP" altLang="en-US" sz="3200" dirty="0">
                <a:solidFill>
                  <a:srgbClr val="FF6633"/>
                </a:solidFill>
              </a:endParaRPr>
            </a:p>
            <a:p>
              <a:pPr algn="r"/>
              <a:r>
                <a:rPr lang="ja-JP" altLang="en-US" sz="3600" b="1" dirty="0"/>
                <a:t>貧困</a:t>
              </a:r>
              <a:r>
                <a:rPr lang="ja-JP" altLang="en-US" sz="3600" b="1" dirty="0" smtClean="0"/>
                <a:t>からの脱却</a:t>
              </a:r>
              <a:endParaRPr lang="en-US" altLang="ja-JP" sz="3600" b="1" dirty="0"/>
            </a:p>
            <a:p>
              <a:pPr algn="r"/>
              <a:r>
                <a:rPr lang="en-US" altLang="ja-JP" sz="3600" dirty="0" err="1" smtClean="0">
                  <a:solidFill>
                    <a:schemeClr val="tx1">
                      <a:lumMod val="50000"/>
                      <a:lumOff val="50000"/>
                    </a:schemeClr>
                  </a:solidFill>
                </a:rPr>
                <a:t>KhodeUp</a:t>
              </a:r>
              <a:r>
                <a:rPr lang="en-US" altLang="ja-JP" sz="3600" dirty="0" smtClean="0">
                  <a:solidFill>
                    <a:schemeClr val="tx1">
                      <a:lumMod val="50000"/>
                      <a:lumOff val="50000"/>
                    </a:schemeClr>
                  </a:solidFill>
                </a:rPr>
                <a:t>,</a:t>
              </a:r>
              <a:r>
                <a:rPr lang="ja-JP" altLang="en-US" sz="3600" dirty="0">
                  <a:solidFill>
                    <a:schemeClr val="tx1">
                      <a:lumMod val="50000"/>
                      <a:lumOff val="50000"/>
                    </a:schemeClr>
                  </a:solidFill>
                </a:rPr>
                <a:t> </a:t>
              </a:r>
              <a:r>
                <a:rPr lang="en-US" altLang="ja-JP" sz="3600" dirty="0" err="1">
                  <a:solidFill>
                    <a:schemeClr val="tx1">
                      <a:lumMod val="50000"/>
                      <a:lumOff val="50000"/>
                    </a:schemeClr>
                  </a:solidFill>
                </a:rPr>
                <a:t>CodersTrust</a:t>
              </a:r>
              <a:r>
                <a:rPr lang="en-US" altLang="ja-JP" sz="3600" b="1" dirty="0" smtClean="0">
                  <a:solidFill>
                    <a:schemeClr val="tx1">
                      <a:lumMod val="50000"/>
                      <a:lumOff val="50000"/>
                    </a:schemeClr>
                  </a:solidFill>
                </a:rPr>
                <a:t> </a:t>
              </a:r>
              <a:endParaRPr lang="en-US" altLang="ja-JP" sz="4800" b="1" dirty="0" smtClean="0">
                <a:solidFill>
                  <a:schemeClr val="tx1">
                    <a:lumMod val="50000"/>
                    <a:lumOff val="50000"/>
                  </a:schemeClr>
                </a:solidFill>
              </a:endParaRPr>
            </a:p>
          </p:txBody>
        </p:sp>
        <p:pic>
          <p:nvPicPr>
            <p:cNvPr id="5" name="図 4"/>
            <p:cNvPicPr>
              <a:picLocks noChangeAspect="1"/>
            </p:cNvPicPr>
            <p:nvPr/>
          </p:nvPicPr>
          <p:blipFill>
            <a:blip r:embed="rId3"/>
            <a:stretch>
              <a:fillRect/>
            </a:stretch>
          </p:blipFill>
          <p:spPr>
            <a:xfrm>
              <a:off x="891270" y="2259000"/>
              <a:ext cx="2195730" cy="1405267"/>
            </a:xfrm>
            <a:prstGeom prst="rect">
              <a:avLst/>
            </a:prstGeom>
          </p:spPr>
        </p:pic>
        <p:pic>
          <p:nvPicPr>
            <p:cNvPr id="6" name="図 5"/>
            <p:cNvPicPr>
              <a:picLocks noChangeAspect="1"/>
            </p:cNvPicPr>
            <p:nvPr/>
          </p:nvPicPr>
          <p:blipFill>
            <a:blip r:embed="rId4"/>
            <a:stretch>
              <a:fillRect/>
            </a:stretch>
          </p:blipFill>
          <p:spPr>
            <a:xfrm>
              <a:off x="891270" y="4146386"/>
              <a:ext cx="2195730" cy="1316613"/>
            </a:xfrm>
            <a:prstGeom prst="rect">
              <a:avLst/>
            </a:prstGeom>
          </p:spPr>
        </p:pic>
      </p:grpSp>
    </p:spTree>
    <p:extLst>
      <p:ext uri="{BB962C8B-B14F-4D97-AF65-F5344CB8AC3E}">
        <p14:creationId xmlns:p14="http://schemas.microsoft.com/office/powerpoint/2010/main" val="283457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82984" y="504000"/>
            <a:ext cx="3916306" cy="769441"/>
          </a:xfrm>
          <a:prstGeom prst="rect">
            <a:avLst/>
          </a:prstGeom>
          <a:noFill/>
        </p:spPr>
        <p:txBody>
          <a:bodyPr wrap="square" rtlCol="0">
            <a:spAutoFit/>
          </a:bodyPr>
          <a:lstStyle/>
          <a:p>
            <a:r>
              <a:rPr lang="en-US" altLang="ja-JP" sz="4400" dirty="0" smtClean="0">
                <a:solidFill>
                  <a:srgbClr val="FF6633"/>
                </a:solidFill>
              </a:rPr>
              <a:t>H</a:t>
            </a:r>
            <a:r>
              <a:rPr lang="en-US" altLang="ja-JP" sz="3600" dirty="0" smtClean="0"/>
              <a:t>OUR OF CODE</a:t>
            </a:r>
            <a:endParaRPr lang="en-US" altLang="ja-JP" sz="3600" dirty="0" smtClean="0">
              <a:solidFill>
                <a:srgbClr val="FF6633"/>
              </a:solidFill>
            </a:endParaRPr>
          </a:p>
        </p:txBody>
      </p:sp>
      <p:sp>
        <p:nvSpPr>
          <p:cNvPr id="8" name="正方形/長方形 7"/>
          <p:cNvSpPr/>
          <p:nvPr/>
        </p:nvSpPr>
        <p:spPr>
          <a:xfrm>
            <a:off x="1017000" y="6034559"/>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00" y="1380072"/>
            <a:ext cx="8145000" cy="4561201"/>
          </a:xfrm>
          <a:prstGeom prst="rect">
            <a:avLst/>
          </a:prstGeom>
        </p:spPr>
      </p:pic>
    </p:spTree>
    <p:extLst>
      <p:ext uri="{BB962C8B-B14F-4D97-AF65-F5344CB8AC3E}">
        <p14:creationId xmlns:p14="http://schemas.microsoft.com/office/powerpoint/2010/main" val="1764497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574000"/>
            <a:ext cx="7424738" cy="3231654"/>
          </a:xfrm>
          <a:prstGeom prst="rect">
            <a:avLst/>
          </a:prstGeom>
          <a:noFill/>
        </p:spPr>
        <p:txBody>
          <a:bodyPr wrap="square" rtlCol="0">
            <a:spAutoFit/>
          </a:bodyPr>
          <a:lstStyle/>
          <a:p>
            <a:pPr algn="r"/>
            <a:r>
              <a:rPr lang="ja-JP" altLang="en-US" sz="4000" b="1" dirty="0" smtClean="0"/>
              <a:t>中学校でプログラミングが</a:t>
            </a:r>
            <a:r>
              <a:rPr lang="ja-JP" altLang="en-US" sz="4000" b="1" dirty="0" smtClean="0">
                <a:solidFill>
                  <a:srgbClr val="FF6633"/>
                </a:solidFill>
              </a:rPr>
              <a:t>必修化</a:t>
            </a:r>
            <a:r>
              <a:rPr lang="en-US" altLang="ja-JP" sz="4000" b="1" dirty="0" smtClean="0"/>
              <a:t> </a:t>
            </a:r>
            <a:r>
              <a:rPr lang="ja-JP" altLang="en-US" sz="4000" b="1" dirty="0"/>
              <a:t>「プログラムによる計測と制御」</a:t>
            </a:r>
            <a:r>
              <a:rPr lang="en-US" altLang="ja-JP" sz="4000" b="1" dirty="0" smtClean="0"/>
              <a:t>2012</a:t>
            </a:r>
            <a:r>
              <a:rPr lang="ja-JP" altLang="en-US" sz="4000" b="1" dirty="0" smtClean="0"/>
              <a:t>年～</a:t>
            </a:r>
            <a:endParaRPr lang="en-US" altLang="ja-JP" sz="4000" b="1" dirty="0" smtClean="0"/>
          </a:p>
          <a:p>
            <a:pPr algn="r"/>
            <a:endParaRPr lang="en-US" altLang="ja-JP" sz="2000" dirty="0" smtClean="0">
              <a:solidFill>
                <a:srgbClr val="FF6633"/>
              </a:solidFill>
            </a:endParaRPr>
          </a:p>
          <a:p>
            <a:pPr algn="r"/>
            <a:endParaRPr lang="en-US" altLang="ja-JP" sz="3200" b="1" dirty="0" smtClean="0">
              <a:solidFill>
                <a:srgbClr val="FF6432"/>
              </a:solidFill>
            </a:endParaRPr>
          </a:p>
          <a:p>
            <a:pPr algn="r"/>
            <a:r>
              <a:rPr lang="en-US" altLang="ja-JP" sz="3200" b="1" dirty="0" smtClean="0">
                <a:solidFill>
                  <a:srgbClr val="FF6432"/>
                </a:solidFill>
              </a:rPr>
              <a:t>C</a:t>
            </a:r>
            <a:r>
              <a:rPr lang="en-US" altLang="ja-JP" sz="3200" b="1" dirty="0" smtClean="0">
                <a:solidFill>
                  <a:schemeClr val="tx1">
                    <a:lumMod val="50000"/>
                    <a:lumOff val="50000"/>
                  </a:schemeClr>
                </a:solidFill>
              </a:rPr>
              <a:t>ompulsory education</a:t>
            </a:r>
            <a:endParaRPr lang="en-US" altLang="ja-JP" sz="3200" b="1" dirty="0">
              <a:solidFill>
                <a:schemeClr val="tx1">
                  <a:lumMod val="50000"/>
                  <a:lumOff val="50000"/>
                </a:schemeClr>
              </a:solidFill>
            </a:endParaRPr>
          </a:p>
        </p:txBody>
      </p:sp>
      <p:sp>
        <p:nvSpPr>
          <p:cNvPr id="4" name="テキスト ボックス 3"/>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92000" y="1134000"/>
            <a:ext cx="7604288" cy="3108543"/>
          </a:xfrm>
          <a:prstGeom prst="rect">
            <a:avLst/>
          </a:prstGeom>
          <a:noFill/>
          <a:ln w="57150">
            <a:solidFill>
              <a:schemeClr val="tx1"/>
            </a:solidFill>
          </a:ln>
        </p:spPr>
        <p:txBody>
          <a:bodyPr wrap="square" rtlCol="0">
            <a:spAutoFit/>
          </a:bodyPr>
          <a:lstStyle/>
          <a:p>
            <a:r>
              <a:rPr kumimoji="1" lang="ja-JP" altLang="en-US"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松江市</a:t>
            </a:r>
            <a:endParaRPr kumimoji="1" lang="en-US" altLang="ja-JP"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全市立中で</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Ruby</a:t>
            </a:r>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授業</a:t>
            </a:r>
            <a:endPar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16</a:t>
            </a:r>
            <a:r>
              <a:rPr kumimoji="1"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年度から人材育成と</a:t>
            </a:r>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IT</a:t>
            </a:r>
            <a:r>
              <a:rPr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振興へ</a:t>
            </a:r>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2014</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9</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月</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4</a:t>
            </a:r>
            <a:r>
              <a:rPr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日付の</a:t>
            </a:r>
            <a:r>
              <a:rPr kumimoji="1"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山陰中央新報より</a:t>
            </a:r>
            <a:endParaRPr kumimoji="1"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619000"/>
            <a:ext cx="7424738" cy="2246769"/>
          </a:xfrm>
          <a:prstGeom prst="rect">
            <a:avLst/>
          </a:prstGeom>
          <a:noFill/>
        </p:spPr>
        <p:txBody>
          <a:bodyPr wrap="square" rtlCol="0">
            <a:spAutoFit/>
          </a:bodyPr>
          <a:lstStyle/>
          <a:p>
            <a:pPr algn="r"/>
            <a:r>
              <a:rPr lang="ja-JP" altLang="en-US" sz="4000" b="1" dirty="0" smtClean="0"/>
              <a:t>生徒</a:t>
            </a:r>
            <a:r>
              <a:rPr lang="en-US" altLang="ja-JP" sz="4000" b="1" dirty="0" smtClean="0">
                <a:solidFill>
                  <a:srgbClr val="FF6633"/>
                </a:solidFill>
              </a:rPr>
              <a:t>1</a:t>
            </a:r>
            <a:r>
              <a:rPr lang="ja-JP" altLang="en-US" sz="4000" b="1" dirty="0" smtClean="0"/>
              <a:t>人に</a:t>
            </a:r>
            <a:r>
              <a:rPr lang="en-US" altLang="ja-JP" sz="4000" b="1" dirty="0" smtClean="0">
                <a:solidFill>
                  <a:srgbClr val="FF6633"/>
                </a:solidFill>
              </a:rPr>
              <a:t>1</a:t>
            </a:r>
            <a:r>
              <a:rPr lang="ja-JP" altLang="en-US" sz="4000" b="1" dirty="0" smtClean="0"/>
              <a:t>台のコンピュータ</a:t>
            </a:r>
            <a:endParaRPr lang="en-US" altLang="ja-JP" sz="4000" b="1" dirty="0" smtClean="0"/>
          </a:p>
          <a:p>
            <a:pPr algn="r"/>
            <a:r>
              <a:rPr lang="ja-JP" altLang="en-US" sz="4000" b="1" dirty="0" smtClean="0"/>
              <a:t>～</a:t>
            </a:r>
            <a:r>
              <a:rPr lang="en-US" altLang="ja-JP" sz="4000" b="1" dirty="0" smtClean="0"/>
              <a:t>2020</a:t>
            </a:r>
            <a:r>
              <a:rPr lang="ja-JP" altLang="en-US" sz="4000" b="1" dirty="0" smtClean="0"/>
              <a:t>年</a:t>
            </a:r>
            <a:endParaRPr lang="en-US" altLang="ja-JP" sz="4000" b="1" dirty="0" smtClean="0"/>
          </a:p>
          <a:p>
            <a:pPr algn="r"/>
            <a:endParaRPr lang="en-US" altLang="ja-JP" sz="2800" dirty="0" smtClean="0">
              <a:solidFill>
                <a:srgbClr val="FF6633"/>
              </a:solidFill>
            </a:endParaRPr>
          </a:p>
          <a:p>
            <a:pPr algn="r"/>
            <a:r>
              <a:rPr lang="en-US" altLang="ja-JP" sz="3200" b="1" dirty="0" smtClean="0">
                <a:solidFill>
                  <a:srgbClr val="FF6633"/>
                </a:solidFill>
              </a:rPr>
              <a:t>1</a:t>
            </a:r>
            <a:r>
              <a:rPr lang="en-US" altLang="ja-JP" sz="3200" b="1" dirty="0" smtClean="0"/>
              <a:t> </a:t>
            </a:r>
            <a:r>
              <a:rPr lang="en-US" altLang="ja-JP" sz="3200" b="1" dirty="0">
                <a:solidFill>
                  <a:schemeClr val="tx1">
                    <a:lumMod val="50000"/>
                    <a:lumOff val="50000"/>
                  </a:schemeClr>
                </a:solidFill>
              </a:rPr>
              <a:t>Computer /</a:t>
            </a:r>
            <a:r>
              <a:rPr lang="en-US" altLang="ja-JP" sz="3200" b="1" dirty="0"/>
              <a:t> </a:t>
            </a:r>
            <a:r>
              <a:rPr lang="en-US" altLang="ja-JP" sz="3200" b="1" dirty="0">
                <a:solidFill>
                  <a:srgbClr val="FF6633"/>
                </a:solidFill>
              </a:rPr>
              <a:t>1</a:t>
            </a:r>
            <a:r>
              <a:rPr lang="en-US" altLang="ja-JP" sz="3200" b="1" dirty="0"/>
              <a:t> </a:t>
            </a:r>
            <a:r>
              <a:rPr lang="en-US" altLang="ja-JP" sz="3200" b="1" dirty="0" smtClean="0">
                <a:solidFill>
                  <a:schemeClr val="tx1">
                    <a:lumMod val="50000"/>
                    <a:lumOff val="50000"/>
                  </a:schemeClr>
                </a:solidFill>
              </a:rPr>
              <a:t>Person</a:t>
            </a:r>
            <a:endParaRPr lang="en-US" altLang="ja-JP" sz="3200" b="1" dirty="0">
              <a:solidFill>
                <a:schemeClr val="tx1">
                  <a:lumMod val="50000"/>
                  <a:lumOff val="50000"/>
                </a:schemeClr>
              </a:solidFill>
            </a:endParaRPr>
          </a:p>
        </p:txBody>
      </p:sp>
      <p:sp>
        <p:nvSpPr>
          <p:cNvPr id="5" name="テキスト ボックス 4"/>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2985433"/>
          </a:xfrm>
          <a:prstGeom prst="rect">
            <a:avLst/>
          </a:prstGeom>
          <a:noFill/>
        </p:spPr>
        <p:txBody>
          <a:bodyPr wrap="square" rtlCol="0">
            <a:spAutoFit/>
          </a:bodyPr>
          <a:lstStyle/>
          <a:p>
            <a:r>
              <a:rPr lang="ja-JP" altLang="en-US" sz="4800" b="1" dirty="0" smtClean="0">
                <a:solidFill>
                  <a:srgbClr val="FF6432"/>
                </a:solidFill>
              </a:rPr>
              <a:t>高</a:t>
            </a:r>
            <a:r>
              <a:rPr lang="ja-JP" altLang="en-US" sz="4800" b="1" dirty="0" smtClean="0"/>
              <a:t>尾 </a:t>
            </a:r>
            <a:r>
              <a:rPr lang="ja-JP" altLang="en-US" sz="4800" b="1" dirty="0"/>
              <a:t>宏治</a:t>
            </a:r>
            <a:endParaRPr lang="en-US" altLang="ja-JP" sz="4800" b="1" dirty="0"/>
          </a:p>
          <a:p>
            <a:r>
              <a:rPr lang="en-US" altLang="ja-JP" sz="2400" b="1" dirty="0" smtClean="0"/>
              <a:t>Ruby</a:t>
            </a:r>
            <a:r>
              <a:rPr lang="ja-JP" altLang="en-US" sz="2400" b="1" dirty="0" smtClean="0"/>
              <a:t>プログラミング少年団団長</a:t>
            </a:r>
            <a:endParaRPr lang="en-US" altLang="ja-JP" sz="2400" b="1" dirty="0"/>
          </a:p>
          <a:p>
            <a:r>
              <a:rPr lang="en-US" altLang="ja-JP" sz="2400" b="1" dirty="0" err="1" smtClean="0"/>
              <a:t>CRuby</a:t>
            </a:r>
            <a:r>
              <a:rPr lang="ja-JP" altLang="en-US" sz="2400" b="1" dirty="0" smtClean="0"/>
              <a:t>コミッター</a:t>
            </a:r>
            <a:endParaRPr lang="en-US" altLang="ja-JP" sz="2400" b="1" dirty="0" smtClean="0"/>
          </a:p>
          <a:p>
            <a:endParaRPr lang="ja-JP" altLang="en-US" sz="2000" b="1" dirty="0" smtClean="0"/>
          </a:p>
          <a:p>
            <a:r>
              <a:rPr lang="en-US" altLang="ja-JP" sz="2400" b="1" dirty="0" smtClean="0"/>
              <a:t>kouji@smalruby.jp</a:t>
            </a:r>
          </a:p>
          <a:p>
            <a:r>
              <a:rPr lang="en-US" altLang="ja-JP" sz="2400" b="1" dirty="0" smtClean="0"/>
              <a:t>@</a:t>
            </a:r>
            <a:r>
              <a:rPr lang="en-US" altLang="ja-JP" sz="2400" b="1" dirty="0" err="1" smtClean="0"/>
              <a:t>takaokouji</a:t>
            </a:r>
            <a:endParaRPr lang="en-US" altLang="ja-JP" sz="2400" b="1" dirty="0" smtClean="0"/>
          </a:p>
          <a:p>
            <a:r>
              <a:rPr lang="en-US" altLang="ja-JP" sz="2400" b="1" dirty="0" err="1"/>
              <a:t>Kouji</a:t>
            </a:r>
            <a:r>
              <a:rPr lang="en-US" altLang="ja-JP" sz="2400" b="1" dirty="0"/>
              <a:t> </a:t>
            </a:r>
            <a:r>
              <a:rPr lang="en-US" altLang="ja-JP" sz="2400" b="1" dirty="0" smtClean="0"/>
              <a:t>Takao</a:t>
            </a:r>
            <a:endParaRPr lang="en-US" altLang="ja-JP" sz="2400" b="1" dirty="0"/>
          </a:p>
        </p:txBody>
      </p:sp>
      <p:sp>
        <p:nvSpPr>
          <p:cNvPr id="7" name="テキスト ボックス 6"/>
          <p:cNvSpPr txBox="1"/>
          <p:nvPr/>
        </p:nvSpPr>
        <p:spPr>
          <a:xfrm rot="10800000" flipH="1">
            <a:off x="896990" y="3840684"/>
            <a:ext cx="7560450" cy="2554545"/>
          </a:xfrm>
          <a:prstGeom prst="rect">
            <a:avLst/>
          </a:prstGeom>
          <a:noFill/>
        </p:spPr>
        <p:txBody>
          <a:bodyPr wrap="square" rtlCol="0">
            <a:spAutoFit/>
          </a:bodyPr>
          <a:lstStyle/>
          <a:p>
            <a:r>
              <a:rPr lang="ja-JP" altLang="en-US" sz="4800" b="1" dirty="0" smtClean="0">
                <a:solidFill>
                  <a:srgbClr val="FF6633"/>
                </a:solidFill>
              </a:rPr>
              <a:t>本</a:t>
            </a:r>
            <a:r>
              <a:rPr lang="ja-JP" altLang="en-US" sz="4800" b="1" dirty="0" smtClean="0"/>
              <a:t>多 </a:t>
            </a:r>
            <a:r>
              <a:rPr lang="ja-JP" altLang="en-US" sz="4800" b="1" dirty="0"/>
              <a:t>展幸</a:t>
            </a:r>
            <a:endParaRPr lang="en-US" altLang="ja-JP" sz="4800" b="1" dirty="0"/>
          </a:p>
          <a:p>
            <a:r>
              <a:rPr lang="en-US" altLang="ja-JP" sz="2400" b="1" dirty="0" smtClean="0"/>
              <a:t>Ruby</a:t>
            </a:r>
            <a:r>
              <a:rPr lang="ja-JP" altLang="en-US" sz="2400" b="1" dirty="0" smtClean="0"/>
              <a:t>プログラミング少年団理事</a:t>
            </a:r>
            <a:endParaRPr lang="ja-JP" altLang="en-US" sz="7200" b="1" dirty="0" smtClean="0"/>
          </a:p>
          <a:p>
            <a:endParaRPr lang="en-US" altLang="ja-JP" sz="1600" b="1" dirty="0" smtClean="0"/>
          </a:p>
          <a:p>
            <a:r>
              <a:rPr lang="en-US" altLang="ja-JP" sz="2400" b="1" dirty="0" smtClean="0"/>
              <a:t>nobyuki@smalruby.jp</a:t>
            </a:r>
          </a:p>
          <a:p>
            <a:r>
              <a:rPr lang="en-US" altLang="ja-JP" sz="2400" b="1" dirty="0" smtClean="0"/>
              <a:t>@nobyuki</a:t>
            </a:r>
          </a:p>
          <a:p>
            <a:r>
              <a:rPr lang="en-US" altLang="ja-JP" sz="2400" b="1" dirty="0"/>
              <a:t>Nobuyuki </a:t>
            </a:r>
            <a:r>
              <a:rPr lang="en-US" altLang="ja-JP" sz="2400" b="1" dirty="0" smtClean="0"/>
              <a:t>Honda</a:t>
            </a:r>
            <a:endParaRPr lang="en-US" altLang="ja-JP" sz="2400" b="1"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000" y="2889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sp>
        <p:nvSpPr>
          <p:cNvPr id="12" name="テキスト ボックス 11"/>
          <p:cNvSpPr txBox="1"/>
          <p:nvPr/>
        </p:nvSpPr>
        <p:spPr>
          <a:xfrm>
            <a:off x="296511" y="505262"/>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1938992"/>
          </a:xfrm>
          <a:prstGeom prst="rect">
            <a:avLst/>
          </a:prstGeom>
          <a:noFill/>
        </p:spPr>
        <p:txBody>
          <a:bodyPr wrap="square" rtlCol="0">
            <a:spAutoFit/>
          </a:bodyPr>
          <a:lstStyle/>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a:t>
            </a:r>
            <a:r>
              <a:rPr lang="en-US" altLang="ja-JP" sz="5400" dirty="0" smtClean="0"/>
              <a:t>ut Japanese kids…</a:t>
            </a:r>
            <a:endParaRPr lang="en-US" altLang="ja-JP" sz="6000" dirty="0"/>
          </a:p>
        </p:txBody>
      </p:sp>
      <p:sp>
        <p:nvSpPr>
          <p:cNvPr id="3" name="乗算記号 2"/>
          <p:cNvSpPr/>
          <p:nvPr/>
        </p:nvSpPr>
        <p:spPr>
          <a:xfrm>
            <a:off x="1107000" y="685914"/>
            <a:ext cx="5808826" cy="4995163"/>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00" y="-305787"/>
            <a:ext cx="6705000" cy="6705000"/>
          </a:xfrm>
          <a:prstGeom prst="rect">
            <a:avLst/>
          </a:prstGeom>
        </p:spPr>
      </p:pic>
      <p:sp>
        <p:nvSpPr>
          <p:cNvPr id="2" name="テキスト ボックス 1"/>
          <p:cNvSpPr txBox="1"/>
          <p:nvPr/>
        </p:nvSpPr>
        <p:spPr>
          <a:xfrm>
            <a:off x="3852712" y="4059000"/>
            <a:ext cx="4769288" cy="2123658"/>
          </a:xfrm>
          <a:prstGeom prst="rect">
            <a:avLst/>
          </a:prstGeom>
          <a:noFill/>
        </p:spPr>
        <p:txBody>
          <a:bodyPr wrap="square" rtlCol="0">
            <a:spAutoFit/>
          </a:bodyPr>
          <a:lstStyle/>
          <a:p>
            <a:pPr algn="r"/>
            <a:r>
              <a:rPr lang="ja-JP" altLang="en-US" sz="6600" b="1" dirty="0" smtClean="0">
                <a:solidFill>
                  <a:srgbClr val="FF6432"/>
                </a:solidFill>
              </a:rPr>
              <a:t>ス</a:t>
            </a:r>
            <a:r>
              <a:rPr lang="ja-JP" altLang="en-US" sz="6600" b="1" dirty="0" smtClean="0"/>
              <a:t>モウルビー</a:t>
            </a:r>
            <a:endParaRPr lang="en-US" altLang="ja-JP" sz="6600" dirty="0" smtClean="0"/>
          </a:p>
          <a:p>
            <a:pPr algn="r"/>
            <a:r>
              <a:rPr lang="en-US" altLang="ja-JP" sz="6600" dirty="0" err="1" smtClean="0">
                <a:solidFill>
                  <a:schemeClr val="tx1">
                    <a:lumMod val="50000"/>
                    <a:lumOff val="50000"/>
                  </a:schemeClr>
                </a:solidFill>
              </a:rPr>
              <a:t>S</a:t>
            </a:r>
            <a:r>
              <a:rPr lang="en-US" altLang="ja-JP" sz="5400" dirty="0" err="1" smtClean="0">
                <a:solidFill>
                  <a:schemeClr val="tx1">
                    <a:lumMod val="50000"/>
                    <a:lumOff val="50000"/>
                  </a:schemeClr>
                </a:solidFill>
              </a:rPr>
              <a:t>malrub</a:t>
            </a:r>
            <a:r>
              <a:rPr lang="en-US" altLang="ja-JP" sz="5400" dirty="0" err="1" smtClean="0">
                <a:solidFill>
                  <a:srgbClr val="FF6633"/>
                </a:solidFill>
              </a:rPr>
              <a:t>y</a:t>
            </a:r>
            <a:endParaRPr lang="en-US" altLang="ja-JP" sz="5400" dirty="0" smtClean="0">
              <a:solidFill>
                <a:srgbClr val="FF6633"/>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デ</a:t>
            </a:r>
            <a:r>
              <a:rPr lang="ja-JP" altLang="en-US" sz="6600" b="1" dirty="0" smtClean="0"/>
              <a:t>モ</a:t>
            </a:r>
            <a:endParaRPr lang="en-US" altLang="ja-JP" sz="66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1336" y="1089000"/>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439" y="3125514"/>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7000" y="2720514"/>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657897" y="480328"/>
            <a:ext cx="7739103" cy="2285340"/>
            <a:chOff x="657897" y="480328"/>
            <a:chExt cx="7739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897"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897" y="492440"/>
              <a:ext cx="5390220" cy="2000548"/>
            </a:xfrm>
            <a:prstGeom prst="rect">
              <a:avLst/>
            </a:prstGeom>
            <a:noFill/>
          </p:spPr>
          <p:txBody>
            <a:bodyPr wrap="square" rtlCol="0">
              <a:spAutoFit/>
            </a:bodyPr>
            <a:lstStyle/>
            <a:p>
              <a:r>
                <a:rPr lang="en-US" altLang="ja-JP" sz="6000" b="1" dirty="0" smtClean="0">
                  <a:solidFill>
                    <a:srgbClr val="FF6633"/>
                  </a:solidFill>
                </a:rPr>
                <a:t>V</a:t>
              </a:r>
              <a:r>
                <a:rPr lang="en-US" altLang="ja-JP" sz="4800" b="1"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b="1" dirty="0" smtClean="0">
                  <a:solidFill>
                    <a:srgbClr val="FF6633"/>
                  </a:solidFill>
                </a:rPr>
                <a:t>R</a:t>
              </a:r>
              <a:r>
                <a:rPr lang="en-US" altLang="ja-JP" sz="4800" b="1"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015663"/>
          </a:xfrm>
          <a:prstGeom prst="rect">
            <a:avLst/>
          </a:prstGeom>
          <a:noFill/>
        </p:spPr>
        <p:txBody>
          <a:bodyPr wrap="square" rtlCol="0">
            <a:spAutoFit/>
          </a:bodyPr>
          <a:lstStyle/>
          <a:p>
            <a:r>
              <a:rPr lang="ja-JP" altLang="en-US" sz="6000" b="1" dirty="0" smtClean="0">
                <a:solidFill>
                  <a:srgbClr val="FF6432"/>
                </a:solidFill>
              </a:rPr>
              <a:t>ブ</a:t>
            </a:r>
            <a:r>
              <a:rPr lang="ja-JP" altLang="en-US" sz="6000" b="1" dirty="0"/>
              <a:t>ロック</a:t>
            </a:r>
            <a:endParaRPr lang="en-US" altLang="ja-JP" sz="6000" dirty="0"/>
          </a:p>
        </p:txBody>
      </p:sp>
      <p:sp>
        <p:nvSpPr>
          <p:cNvPr id="8" name="テキスト ボックス 7"/>
          <p:cNvSpPr txBox="1"/>
          <p:nvPr/>
        </p:nvSpPr>
        <p:spPr>
          <a:xfrm>
            <a:off x="567450" y="4670561"/>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35411" y="2079000"/>
            <a:ext cx="8415000" cy="830997"/>
          </a:xfrm>
          <a:prstGeom prst="rect">
            <a:avLst/>
          </a:prstGeom>
          <a:noFill/>
        </p:spPr>
        <p:txBody>
          <a:bodyPr wrap="square" rtlCol="0">
            <a:spAutoFit/>
          </a:bodyPr>
          <a:lstStyle/>
          <a:p>
            <a:r>
              <a:rPr lang="en-US" altLang="ja-JP" sz="4800" b="1" dirty="0" smtClean="0">
                <a:solidFill>
                  <a:srgbClr val="FF6633"/>
                </a:solidFill>
                <a:effectLst>
                  <a:outerShdw blurRad="50800" dist="101600" dir="5400000" algn="t" rotWithShape="0">
                    <a:prstClr val="black">
                      <a:alpha val="40000"/>
                    </a:prstClr>
                  </a:outerShdw>
                </a:effectLst>
              </a:rPr>
              <a:t>K</a:t>
            </a:r>
            <a:r>
              <a:rPr lang="en-US" altLang="ja-JP" sz="4800" b="1" dirty="0" smtClean="0">
                <a:effectLst>
                  <a:outerShdw blurRad="50800" dist="101600" dir="5400000" algn="t" rotWithShape="0">
                    <a:prstClr val="black">
                      <a:alpha val="40000"/>
                    </a:prstClr>
                  </a:outerShdw>
                </a:effectLst>
              </a:rPr>
              <a:t>ids want to </a:t>
            </a:r>
            <a:r>
              <a:rPr lang="en-US" altLang="ja-JP" sz="4800" b="1" dirty="0">
                <a:solidFill>
                  <a:srgbClr val="FF6633"/>
                </a:solidFill>
                <a:effectLst>
                  <a:outerShdw blurRad="50800" dist="101600" dir="5400000" algn="t" rotWithShape="0">
                    <a:prstClr val="black">
                      <a:alpha val="40000"/>
                    </a:prstClr>
                  </a:outerShdw>
                </a:effectLst>
              </a:rPr>
              <a:t>c</a:t>
            </a:r>
            <a:r>
              <a:rPr lang="en-US" altLang="ja-JP" sz="4800" b="1" dirty="0" smtClean="0">
                <a:solidFill>
                  <a:srgbClr val="FF6633"/>
                </a:solidFill>
                <a:effectLst>
                  <a:outerShdw blurRad="50800" dist="101600" dir="5400000" algn="t" rotWithShape="0">
                    <a:prstClr val="black">
                      <a:alpha val="40000"/>
                    </a:prstClr>
                  </a:outerShdw>
                </a:effectLst>
              </a:rPr>
              <a:t>hallenge!</a:t>
            </a:r>
            <a:endParaRPr lang="en-US" altLang="ja-JP" sz="4800" b="1"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2383568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矢印 4"/>
          <p:cNvSpPr/>
          <p:nvPr/>
        </p:nvSpPr>
        <p:spPr>
          <a:xfrm rot="5400000">
            <a:off x="3646748" y="2289994"/>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3532126" y="109804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グループ化 3"/>
          <p:cNvGrpSpPr/>
          <p:nvPr/>
        </p:nvGrpSpPr>
        <p:grpSpPr>
          <a:xfrm>
            <a:off x="3276956" y="4757346"/>
            <a:ext cx="2732043" cy="1203384"/>
            <a:chOff x="3082642" y="5200653"/>
            <a:chExt cx="2732043" cy="1203384"/>
          </a:xfrm>
        </p:grpSpPr>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grpSp>
      <p:sp>
        <p:nvSpPr>
          <p:cNvPr id="8" name="テキスト ボックス 7"/>
          <p:cNvSpPr txBox="1"/>
          <p:nvPr/>
        </p:nvSpPr>
        <p:spPr>
          <a:xfrm>
            <a:off x="657000" y="495117"/>
            <a:ext cx="4230000" cy="1323439"/>
          </a:xfrm>
          <a:prstGeom prst="rect">
            <a:avLst/>
          </a:prstGeom>
          <a:noFill/>
        </p:spPr>
        <p:txBody>
          <a:bodyPr wrap="square" rtlCol="0">
            <a:spAutoFit/>
          </a:bodyPr>
          <a:lstStyle/>
          <a:p>
            <a:r>
              <a:rPr lang="en-US" altLang="ja-JP" sz="8000" dirty="0" smtClean="0">
                <a:solidFill>
                  <a:srgbClr val="FF6633"/>
                </a:solidFill>
              </a:rPr>
              <a:t>R</a:t>
            </a:r>
            <a:r>
              <a:rPr lang="en-US" altLang="ja-JP" sz="8000" dirty="0" smtClean="0"/>
              <a:t>uby</a:t>
            </a:r>
            <a:endParaRPr lang="en-US" altLang="ja-JP" sz="8000" dirty="0" smtClean="0">
              <a:solidFill>
                <a:srgbClr val="FF6633"/>
              </a:solidFill>
            </a:endParaRPr>
          </a:p>
        </p:txBody>
      </p:sp>
      <p:sp>
        <p:nvSpPr>
          <p:cNvPr id="9" name="テキスト ボックス 8"/>
          <p:cNvSpPr txBox="1"/>
          <p:nvPr/>
        </p:nvSpPr>
        <p:spPr>
          <a:xfrm>
            <a:off x="6057000" y="4778472"/>
            <a:ext cx="3060000" cy="1015663"/>
          </a:xfrm>
          <a:prstGeom prst="rect">
            <a:avLst/>
          </a:prstGeom>
          <a:noFill/>
        </p:spPr>
        <p:txBody>
          <a:bodyPr wrap="square" rtlCol="0">
            <a:spAutoFit/>
          </a:bodyPr>
          <a:lstStyle/>
          <a:p>
            <a:r>
              <a:rPr lang="ja-JP" altLang="en-US" sz="6000" b="1" dirty="0" smtClean="0"/>
              <a:t>ブ</a:t>
            </a:r>
            <a:r>
              <a:rPr lang="ja-JP" altLang="en-US" sz="6000" b="1" dirty="0"/>
              <a:t>ロッ</a:t>
            </a:r>
            <a:r>
              <a:rPr lang="ja-JP" altLang="en-US" sz="6000" b="1" dirty="0">
                <a:solidFill>
                  <a:srgbClr val="FF6633"/>
                </a:solidFill>
              </a:rPr>
              <a:t>ク</a:t>
            </a:r>
            <a:endParaRPr lang="en-US" altLang="ja-JP" sz="6000" dirty="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2554545"/>
          </a:xfrm>
          <a:prstGeom prst="rect">
            <a:avLst/>
          </a:prstGeom>
          <a:noFill/>
        </p:spPr>
        <p:txBody>
          <a:bodyPr wrap="square" rtlCol="0">
            <a:spAutoFit/>
          </a:bodyPr>
          <a:lstStyle/>
          <a:p>
            <a:r>
              <a:rPr lang="ja-JP" altLang="en-US" sz="4800" b="1" dirty="0" smtClean="0">
                <a:solidFill>
                  <a:srgbClr val="FF6633"/>
                </a:solidFill>
              </a:rPr>
              <a:t>本</a:t>
            </a:r>
            <a:r>
              <a:rPr lang="ja-JP" altLang="en-US" sz="4800" b="1" dirty="0" smtClean="0"/>
              <a:t>多 </a:t>
            </a:r>
            <a:r>
              <a:rPr lang="ja-JP" altLang="en-US" sz="4800" b="1" dirty="0"/>
              <a:t>展幸</a:t>
            </a:r>
            <a:endParaRPr lang="en-US" altLang="ja-JP" sz="4800" b="1" dirty="0"/>
          </a:p>
          <a:p>
            <a:r>
              <a:rPr lang="en-US" altLang="ja-JP" sz="2400" b="1" dirty="0" smtClean="0"/>
              <a:t>Ruby</a:t>
            </a:r>
            <a:r>
              <a:rPr lang="ja-JP" altLang="en-US" sz="2400" b="1" dirty="0" smtClean="0"/>
              <a:t>プログラミング少年団理事</a:t>
            </a:r>
            <a:endParaRPr lang="ja-JP" altLang="en-US" sz="7200" b="1" dirty="0" smtClean="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en-US" altLang="ja-JP" sz="2400" b="1" dirty="0"/>
              <a:t>Nobuyuki </a:t>
            </a:r>
            <a:r>
              <a:rPr lang="en-US" altLang="ja-JP" sz="2400" b="1" dirty="0" smtClean="0"/>
              <a:t>Honda</a:t>
            </a:r>
            <a:endParaRPr lang="en-US" altLang="ja-JP" sz="2400" b="1" dirty="0"/>
          </a:p>
        </p:txBody>
      </p:sp>
      <p:sp>
        <p:nvSpPr>
          <p:cNvPr id="6" name="テキスト ボックス 5"/>
          <p:cNvSpPr txBox="1"/>
          <p:nvPr/>
        </p:nvSpPr>
        <p:spPr>
          <a:xfrm rot="10800000">
            <a:off x="882000" y="3278566"/>
            <a:ext cx="7515450" cy="2985433"/>
          </a:xfrm>
          <a:prstGeom prst="rect">
            <a:avLst/>
          </a:prstGeom>
          <a:noFill/>
        </p:spPr>
        <p:txBody>
          <a:bodyPr wrap="square" rtlCol="0">
            <a:spAutoFit/>
          </a:bodyPr>
          <a:lstStyle/>
          <a:p>
            <a:r>
              <a:rPr lang="ja-JP" altLang="en-US" sz="4800" b="1" dirty="0" smtClean="0">
                <a:solidFill>
                  <a:srgbClr val="FF6432"/>
                </a:solidFill>
              </a:rPr>
              <a:t>高</a:t>
            </a:r>
            <a:r>
              <a:rPr lang="ja-JP" altLang="en-US" sz="4800" b="1" dirty="0" smtClean="0"/>
              <a:t>尾 </a:t>
            </a:r>
            <a:r>
              <a:rPr lang="ja-JP" altLang="en-US" sz="4800" b="1" dirty="0"/>
              <a:t>宏治</a:t>
            </a:r>
            <a:endParaRPr lang="en-US" altLang="ja-JP" sz="4800" b="1" dirty="0"/>
          </a:p>
          <a:p>
            <a:r>
              <a:rPr lang="en-US" altLang="ja-JP" sz="2400" b="1" dirty="0" smtClean="0"/>
              <a:t>Ruby</a:t>
            </a:r>
            <a:r>
              <a:rPr lang="ja-JP" altLang="en-US" sz="2400" b="1" dirty="0" smtClean="0"/>
              <a:t>プログラミング少年団団長</a:t>
            </a:r>
            <a:endParaRPr lang="en-US" altLang="ja-JP" sz="2400" b="1" dirty="0"/>
          </a:p>
          <a:p>
            <a:r>
              <a:rPr lang="en-US" altLang="ja-JP" sz="2400" b="1" dirty="0" err="1" smtClean="0"/>
              <a:t>CRuby</a:t>
            </a:r>
            <a:r>
              <a:rPr lang="ja-JP" altLang="en-US" sz="2400" b="1" dirty="0" smtClean="0"/>
              <a:t>コミッター</a:t>
            </a:r>
            <a:endParaRPr lang="en-US" altLang="ja-JP" sz="2400" b="1" dirty="0" smtClean="0"/>
          </a:p>
          <a:p>
            <a:endParaRPr lang="ja-JP" altLang="en-US" sz="2000" b="1" dirty="0" smtClean="0"/>
          </a:p>
          <a:p>
            <a:r>
              <a:rPr lang="en-US" altLang="ja-JP" sz="2400" b="1" dirty="0" smtClean="0"/>
              <a:t>kouji@smalruby.jp</a:t>
            </a:r>
          </a:p>
          <a:p>
            <a:r>
              <a:rPr lang="en-US" altLang="ja-JP" sz="2400" b="1" dirty="0" smtClean="0"/>
              <a:t>@</a:t>
            </a:r>
            <a:r>
              <a:rPr lang="en-US" altLang="ja-JP" sz="2400" b="1" dirty="0" err="1" smtClean="0"/>
              <a:t>takaokouji</a:t>
            </a:r>
            <a:endParaRPr lang="en-US" altLang="ja-JP" sz="2400" b="1" dirty="0" smtClean="0"/>
          </a:p>
          <a:p>
            <a:r>
              <a:rPr lang="en-US" altLang="ja-JP" sz="2400" b="1" dirty="0" err="1"/>
              <a:t>Kouji</a:t>
            </a:r>
            <a:r>
              <a:rPr lang="en-US" altLang="ja-JP" sz="2400" b="1" dirty="0"/>
              <a:t> </a:t>
            </a:r>
            <a:r>
              <a:rPr lang="en-US" altLang="ja-JP" sz="2400" b="1" dirty="0" smtClean="0"/>
              <a:t>Takao</a:t>
            </a:r>
            <a:endParaRPr lang="en-US" altLang="ja-JP" sz="2400" b="1"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256862" y="2121681"/>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688193"/>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879935" y="1637993"/>
            <a:ext cx="3962065" cy="830997"/>
          </a:xfrm>
          <a:prstGeom prst="rect">
            <a:avLst/>
          </a:prstGeom>
          <a:noFill/>
        </p:spPr>
        <p:txBody>
          <a:bodyPr wrap="square" rtlCol="0">
            <a:spAutoFit/>
          </a:bodyPr>
          <a:lstStyle/>
          <a:p>
            <a:r>
              <a:rPr lang="en-US" altLang="ja-JP" sz="4800" dirty="0" smtClean="0"/>
              <a:t>P</a:t>
            </a:r>
            <a:r>
              <a:rPr lang="en-US" altLang="ja-JP" sz="4000" dirty="0" smtClean="0"/>
              <a:t>rogramming</a:t>
            </a:r>
            <a:endParaRPr lang="en-US" altLang="ja-JP" sz="4800" dirty="0" smtClean="0"/>
          </a:p>
        </p:txBody>
      </p:sp>
      <p:sp>
        <p:nvSpPr>
          <p:cNvPr id="6" name="テキスト ボックス 5"/>
          <p:cNvSpPr txBox="1"/>
          <p:nvPr/>
        </p:nvSpPr>
        <p:spPr>
          <a:xfrm>
            <a:off x="5517000" y="1584000"/>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5716306" cy="1015663"/>
          </a:xfrm>
          <a:prstGeom prst="rect">
            <a:avLst/>
          </a:prstGeom>
          <a:noFill/>
        </p:spPr>
        <p:txBody>
          <a:bodyPr wrap="square" rtlCol="0">
            <a:spAutoFit/>
          </a:bodyPr>
          <a:lstStyle/>
          <a:p>
            <a:r>
              <a:rPr lang="en-US" altLang="ja-JP" sz="6000" dirty="0" smtClean="0">
                <a:solidFill>
                  <a:srgbClr val="FF6633"/>
                </a:solidFill>
              </a:rPr>
              <a:t>W</a:t>
            </a:r>
            <a:r>
              <a:rPr lang="en-US" altLang="ja-JP" sz="6000" dirty="0" smtClean="0"/>
              <a:t>e</a:t>
            </a:r>
            <a:r>
              <a:rPr lang="en-US" altLang="ja-JP" sz="3600" dirty="0" smtClean="0"/>
              <a:t> </a:t>
            </a:r>
            <a:r>
              <a:rPr lang="en-US" altLang="ja-JP" sz="4800" dirty="0" smtClean="0"/>
              <a:t>think…</a:t>
            </a:r>
            <a:endParaRPr lang="en-US" altLang="ja-JP" sz="4800" dirty="0" smtClean="0">
              <a:solidFill>
                <a:srgbClr val="FF6633"/>
              </a:solidFill>
            </a:endParaRPr>
          </a:p>
        </p:txBody>
      </p:sp>
      <p:sp>
        <p:nvSpPr>
          <p:cNvPr id="8" name="テキスト ボックス 7"/>
          <p:cNvSpPr txBox="1"/>
          <p:nvPr/>
        </p:nvSpPr>
        <p:spPr>
          <a:xfrm>
            <a:off x="4209446" y="1519663"/>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522000" y="549000"/>
            <a:ext cx="7784287" cy="5786199"/>
          </a:xfrm>
          <a:prstGeom prst="rect">
            <a:avLst/>
          </a:prstGeom>
          <a:noFill/>
        </p:spPr>
        <p:txBody>
          <a:bodyPr wrap="square" rtlCol="0">
            <a:spAutoFit/>
          </a:bodyPr>
          <a:lstStyle/>
          <a:p>
            <a:pPr algn="r"/>
            <a:r>
              <a:rPr lang="ja-JP" altLang="en-US" sz="4800" b="1" dirty="0" smtClean="0">
                <a:solidFill>
                  <a:srgbClr val="FF6432"/>
                </a:solidFill>
              </a:rPr>
              <a:t>１</a:t>
            </a:r>
            <a:r>
              <a:rPr lang="ja-JP" altLang="en-US" sz="4800" b="1" dirty="0" smtClean="0"/>
              <a:t>日</a:t>
            </a:r>
            <a:r>
              <a:rPr lang="en-US" altLang="ja-JP" sz="4800" b="1" dirty="0">
                <a:solidFill>
                  <a:srgbClr val="FF6432"/>
                </a:solidFill>
              </a:rPr>
              <a:t>Ruby</a:t>
            </a:r>
            <a:r>
              <a:rPr lang="ja-JP" altLang="en-US" sz="4800" b="1" dirty="0"/>
              <a:t>プログラミング体験 </a:t>
            </a:r>
            <a:r>
              <a:rPr lang="en-US" altLang="ja-JP" sz="4800" b="1" dirty="0"/>
              <a:t>in </a:t>
            </a:r>
            <a:r>
              <a:rPr lang="ja-JP" altLang="en-US" sz="4800" b="1" dirty="0" smtClean="0">
                <a:solidFill>
                  <a:srgbClr val="FF6432"/>
                </a:solidFill>
              </a:rPr>
              <a:t>松江</a:t>
            </a:r>
            <a:endParaRPr lang="en-US" altLang="ja-JP" sz="4800" b="1" dirty="0" smtClean="0">
              <a:solidFill>
                <a:srgbClr val="FF6432"/>
              </a:solidFill>
            </a:endParaRPr>
          </a:p>
          <a:p>
            <a:pPr algn="r"/>
            <a:r>
              <a:rPr lang="ja-JP" altLang="en-US" sz="4000" b="1" dirty="0"/>
              <a:t>毎月第３日曜日</a:t>
            </a:r>
            <a:endParaRPr lang="en-US" altLang="ja-JP" sz="4000" b="1" dirty="0"/>
          </a:p>
          <a:p>
            <a:endParaRPr lang="en-US" altLang="ja-JP" sz="5400" dirty="0"/>
          </a:p>
          <a:p>
            <a:pPr algn="r"/>
            <a:r>
              <a:rPr lang="en-US" altLang="ja-JP" sz="3600" dirty="0" smtClean="0">
                <a:solidFill>
                  <a:srgbClr val="FF6633"/>
                </a:solidFill>
              </a:rPr>
              <a:t>Ruby</a:t>
            </a:r>
            <a:r>
              <a:rPr lang="en-US" altLang="ja-JP" sz="3600" dirty="0" smtClean="0"/>
              <a:t> programming event </a:t>
            </a:r>
          </a:p>
          <a:p>
            <a:pPr algn="r"/>
            <a:r>
              <a:rPr lang="en-US" altLang="ja-JP" sz="3600" dirty="0" smtClean="0"/>
              <a:t>for </a:t>
            </a:r>
            <a:r>
              <a:rPr lang="en-US" altLang="ja-JP" sz="3600" dirty="0" smtClean="0">
                <a:solidFill>
                  <a:srgbClr val="FF6432"/>
                </a:solidFill>
              </a:rPr>
              <a:t>kids</a:t>
            </a:r>
            <a:r>
              <a:rPr lang="en-US" altLang="ja-JP" sz="3600" dirty="0" smtClean="0"/>
              <a:t> and </a:t>
            </a:r>
            <a:r>
              <a:rPr lang="en-US" altLang="ja-JP" sz="3600" dirty="0" smtClean="0">
                <a:solidFill>
                  <a:srgbClr val="FF6432"/>
                </a:solidFill>
              </a:rPr>
              <a:t>parents</a:t>
            </a:r>
          </a:p>
          <a:p>
            <a:endParaRPr lang="en-US" altLang="ja-JP" sz="3600" dirty="0" smtClean="0"/>
          </a:p>
          <a:p>
            <a:pPr algn="r"/>
            <a:r>
              <a:rPr lang="en-US" altLang="ja-JP" sz="3600" dirty="0" smtClean="0"/>
              <a:t>Introduce Ruby,</a:t>
            </a:r>
          </a:p>
          <a:p>
            <a:pPr algn="r"/>
            <a:r>
              <a:rPr lang="en-US" altLang="ja-JP" sz="3600" dirty="0" smtClean="0"/>
              <a:t>Once a month</a:t>
            </a:r>
            <a:endParaRPr lang="en-US" altLang="ja-JP" sz="3600" b="1" dirty="0" smtClean="0"/>
          </a:p>
        </p:txBody>
      </p:sp>
    </p:spTree>
    <p:extLst>
      <p:ext uri="{BB962C8B-B14F-4D97-AF65-F5344CB8AC3E}">
        <p14:creationId xmlns:p14="http://schemas.microsoft.com/office/powerpoint/2010/main" val="144370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000" y="2034000"/>
            <a:ext cx="6025425" cy="4283785"/>
          </a:xfrm>
          <a:prstGeom prst="rect">
            <a:avLst/>
          </a:prstGeom>
        </p:spPr>
      </p:pic>
      <p:sp>
        <p:nvSpPr>
          <p:cNvPr id="3" name="テキスト ボックス 2"/>
          <p:cNvSpPr txBox="1"/>
          <p:nvPr/>
        </p:nvSpPr>
        <p:spPr>
          <a:xfrm>
            <a:off x="522000" y="549000"/>
            <a:ext cx="7784287" cy="1569660"/>
          </a:xfrm>
          <a:prstGeom prst="rect">
            <a:avLst/>
          </a:prstGeom>
          <a:noFill/>
        </p:spPr>
        <p:txBody>
          <a:bodyPr wrap="square" rtlCol="0">
            <a:spAutoFit/>
          </a:bodyPr>
          <a:lstStyle/>
          <a:p>
            <a:pPr algn="r"/>
            <a:r>
              <a:rPr lang="ja-JP" altLang="en-US" sz="4800" b="1" dirty="0" smtClean="0">
                <a:solidFill>
                  <a:srgbClr val="FF6432"/>
                </a:solidFill>
              </a:rPr>
              <a:t>１</a:t>
            </a:r>
            <a:r>
              <a:rPr lang="ja-JP" altLang="en-US" sz="4800" b="1" dirty="0" smtClean="0"/>
              <a:t>日</a:t>
            </a:r>
            <a:r>
              <a:rPr lang="en-US" altLang="ja-JP" sz="4800" b="1" dirty="0">
                <a:solidFill>
                  <a:srgbClr val="FF6432"/>
                </a:solidFill>
              </a:rPr>
              <a:t>Ruby</a:t>
            </a:r>
            <a:r>
              <a:rPr lang="ja-JP" altLang="en-US" sz="4800" b="1" dirty="0"/>
              <a:t>プログラミング体験 </a:t>
            </a:r>
            <a:r>
              <a:rPr lang="en-US" altLang="ja-JP" sz="4800" b="1" dirty="0"/>
              <a:t>in </a:t>
            </a:r>
            <a:r>
              <a:rPr lang="ja-JP" altLang="en-US" sz="4800" b="1" dirty="0" smtClean="0">
                <a:solidFill>
                  <a:srgbClr val="FF6432"/>
                </a:solidFill>
              </a:rPr>
              <a:t>松江</a:t>
            </a:r>
            <a:endParaRPr lang="en-US" altLang="ja-JP" sz="4800" b="1" dirty="0" smtClean="0">
              <a:solidFill>
                <a:srgbClr val="FF6432"/>
              </a:solidFill>
            </a:endParaRPr>
          </a:p>
        </p:txBody>
      </p:sp>
      <p:sp>
        <p:nvSpPr>
          <p:cNvPr id="4" name="テキスト ボックス 3"/>
          <p:cNvSpPr txBox="1"/>
          <p:nvPr/>
        </p:nvSpPr>
        <p:spPr>
          <a:xfrm>
            <a:off x="4252857" y="6317785"/>
            <a:ext cx="4053430" cy="369332"/>
          </a:xfrm>
          <a:prstGeom prst="rect">
            <a:avLst/>
          </a:prstGeom>
          <a:noFill/>
        </p:spPr>
        <p:txBody>
          <a:bodyPr wrap="square" rtlCol="0">
            <a:spAutoFit/>
          </a:bodyPr>
          <a:lstStyle/>
          <a:p>
            <a:r>
              <a:rPr lang="en-US" altLang="ja-JP" dirty="0"/>
              <a:t>http://matsue-city-kouminkan.jp/</a:t>
            </a:r>
            <a:endParaRPr kumimoji="1" lang="ja-JP" altLang="en-US" dirty="0"/>
          </a:p>
        </p:txBody>
      </p:sp>
    </p:spTree>
    <p:extLst>
      <p:ext uri="{BB962C8B-B14F-4D97-AF65-F5344CB8AC3E}">
        <p14:creationId xmlns:p14="http://schemas.microsoft.com/office/powerpoint/2010/main" val="698893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8370838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221699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39347201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53035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00" y="-30000"/>
            <a:ext cx="10332000" cy="6888000"/>
          </a:xfrm>
          <a:prstGeom prst="rect">
            <a:avLst/>
          </a:prstGeom>
        </p:spPr>
      </p:pic>
    </p:spTree>
    <p:extLst>
      <p:ext uri="{BB962C8B-B14F-4D97-AF65-F5344CB8AC3E}">
        <p14:creationId xmlns:p14="http://schemas.microsoft.com/office/powerpoint/2010/main" val="4727817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2052930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592000" y="-75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162000" y="234000"/>
            <a:ext cx="8757000" cy="3785652"/>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solidFill>
                  <a:schemeClr val="tx1">
                    <a:lumMod val="50000"/>
                    <a:lumOff val="50000"/>
                  </a:schemeClr>
                </a:solidFill>
              </a:rPr>
              <a:t>he Ruby</a:t>
            </a:r>
          </a:p>
          <a:p>
            <a:r>
              <a:rPr lang="en-US" altLang="ja-JP" sz="4800" dirty="0" smtClean="0">
                <a:solidFill>
                  <a:schemeClr val="tx1">
                    <a:lumMod val="50000"/>
                    <a:lumOff val="50000"/>
                  </a:schemeClr>
                </a:solidFill>
              </a:rPr>
              <a:t>Programming</a:t>
            </a:r>
          </a:p>
          <a:p>
            <a:r>
              <a:rPr lang="en-US" altLang="ja-JP" sz="4800" dirty="0" err="1" smtClean="0">
                <a:solidFill>
                  <a:schemeClr val="tx1">
                    <a:lumMod val="50000"/>
                    <a:lumOff val="50000"/>
                  </a:schemeClr>
                </a:solidFill>
              </a:rPr>
              <a:t>Shounendan</a:t>
            </a:r>
            <a:endParaRPr lang="en-US" altLang="ja-JP" sz="4800" dirty="0" smtClean="0">
              <a:solidFill>
                <a:schemeClr val="tx1">
                  <a:lumMod val="50000"/>
                  <a:lumOff val="50000"/>
                </a:schemeClr>
              </a:solidFill>
            </a:endParaRPr>
          </a:p>
          <a:p>
            <a:endParaRPr lang="en-US" altLang="ja-JP" sz="3600" dirty="0" smtClean="0"/>
          </a:p>
          <a:p>
            <a:pPr algn="r"/>
            <a:r>
              <a:rPr lang="en-US" altLang="ja-JP" sz="5800" b="1" dirty="0" smtClean="0"/>
              <a:t>Rub</a:t>
            </a:r>
            <a:r>
              <a:rPr lang="en-US" altLang="ja-JP" sz="5800" b="1" dirty="0"/>
              <a:t>y</a:t>
            </a:r>
            <a:r>
              <a:rPr lang="ja-JP" altLang="en-US" sz="5800" b="1" dirty="0" smtClean="0"/>
              <a:t>プログラミング少年</a:t>
            </a:r>
            <a:r>
              <a:rPr lang="ja-JP" altLang="en-US" sz="5800" b="1" dirty="0" smtClean="0">
                <a:solidFill>
                  <a:srgbClr val="FF6633"/>
                </a:solidFill>
              </a:rPr>
              <a:t>団</a:t>
            </a:r>
            <a:endParaRPr lang="en-US" altLang="ja-JP" sz="5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145"/>
            <a:ext cx="10287000" cy="6858000"/>
          </a:xfrm>
          <a:prstGeom prst="rect">
            <a:avLst/>
          </a:prstGeom>
        </p:spPr>
      </p:pic>
    </p:spTree>
    <p:extLst>
      <p:ext uri="{BB962C8B-B14F-4D97-AF65-F5344CB8AC3E}">
        <p14:creationId xmlns:p14="http://schemas.microsoft.com/office/powerpoint/2010/main" val="412717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88000"/>
          </a:scheme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49000"/>
            <a:ext cx="7964287" cy="4924425"/>
          </a:xfrm>
          <a:prstGeom prst="rect">
            <a:avLst/>
          </a:prstGeom>
          <a:noFill/>
        </p:spPr>
        <p:txBody>
          <a:bodyPr wrap="square" rtlCol="0">
            <a:spAutoFit/>
          </a:bodyPr>
          <a:lstStyle/>
          <a:p>
            <a:r>
              <a:rPr lang="ja-JP" altLang="en-US" sz="5400" b="1" dirty="0">
                <a:solidFill>
                  <a:srgbClr val="FF6432"/>
                </a:solidFill>
              </a:rPr>
              <a:t>コ</a:t>
            </a:r>
            <a:r>
              <a:rPr lang="ja-JP" altLang="en-US" sz="5400" b="1" dirty="0"/>
              <a:t>ーダー道場松江</a:t>
            </a:r>
            <a:endParaRPr lang="en-US" altLang="ja-JP" sz="5400" b="1" dirty="0"/>
          </a:p>
          <a:p>
            <a:r>
              <a:rPr lang="en-US" altLang="ja-JP" sz="4000" dirty="0" err="1" smtClean="0">
                <a:solidFill>
                  <a:schemeClr val="tx1">
                    <a:lumMod val="50000"/>
                    <a:lumOff val="50000"/>
                  </a:schemeClr>
                </a:solidFill>
              </a:rPr>
              <a:t>CoderDojo</a:t>
            </a:r>
            <a:r>
              <a:rPr lang="en-US" altLang="ja-JP" sz="4000" dirty="0" smtClean="0">
                <a:solidFill>
                  <a:schemeClr val="tx1">
                    <a:lumMod val="50000"/>
                    <a:lumOff val="50000"/>
                  </a:schemeClr>
                </a:solidFill>
              </a:rPr>
              <a:t> Matsue</a:t>
            </a:r>
          </a:p>
          <a:p>
            <a:r>
              <a:rPr lang="ja-JP" altLang="en-US" sz="3600" b="1" dirty="0" smtClean="0"/>
              <a:t>毎月第４土曜日</a:t>
            </a:r>
            <a:endParaRPr lang="en-US" altLang="ja-JP" sz="3600" b="1" dirty="0" smtClean="0"/>
          </a:p>
          <a:p>
            <a:pPr algn="r"/>
            <a:endParaRPr lang="en-US" altLang="ja-JP" sz="5400" dirty="0"/>
          </a:p>
          <a:p>
            <a:pPr algn="r"/>
            <a:endParaRPr lang="en-US" altLang="ja-JP" sz="5400" dirty="0" smtClean="0"/>
          </a:p>
          <a:p>
            <a:pPr algn="r"/>
            <a:r>
              <a:rPr lang="en-US" altLang="ja-JP" sz="3600" dirty="0">
                <a:solidFill>
                  <a:srgbClr val="FF6432"/>
                </a:solidFill>
              </a:rPr>
              <a:t>F</a:t>
            </a:r>
            <a:r>
              <a:rPr lang="en-US" altLang="ja-JP" sz="3600" dirty="0" smtClean="0">
                <a:solidFill>
                  <a:srgbClr val="FF6432"/>
                </a:solidFill>
              </a:rPr>
              <a:t>ree</a:t>
            </a:r>
            <a:r>
              <a:rPr lang="en-US" altLang="ja-JP" sz="3600" dirty="0" smtClean="0"/>
              <a:t> </a:t>
            </a:r>
            <a:r>
              <a:rPr lang="en-US" altLang="ja-JP" sz="3600" dirty="0"/>
              <a:t>P</a:t>
            </a:r>
            <a:r>
              <a:rPr lang="en-US" altLang="ja-JP" sz="3600" dirty="0" smtClean="0"/>
              <a:t>rogramming Club</a:t>
            </a:r>
            <a:r>
              <a:rPr lang="en-US" altLang="ja-JP" sz="3600" dirty="0"/>
              <a:t>,</a:t>
            </a:r>
            <a:endParaRPr lang="en-US" altLang="ja-JP" sz="3600" dirty="0" smtClean="0"/>
          </a:p>
          <a:p>
            <a:pPr algn="r"/>
            <a:r>
              <a:rPr lang="en-US" altLang="ja-JP" sz="3600" dirty="0" smtClean="0"/>
              <a:t>Once a month</a:t>
            </a:r>
            <a:endParaRPr lang="en-US" altLang="ja-JP" sz="3600" b="1" dirty="0" smtClean="0"/>
          </a:p>
        </p:txBody>
      </p:sp>
    </p:spTree>
    <p:extLst>
      <p:ext uri="{BB962C8B-B14F-4D97-AF65-F5344CB8AC3E}">
        <p14:creationId xmlns:p14="http://schemas.microsoft.com/office/powerpoint/2010/main" val="19560999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654674"/>
            <a:ext cx="6974287" cy="1754326"/>
          </a:xfrm>
          <a:prstGeom prst="rect">
            <a:avLst/>
          </a:prstGeom>
          <a:noFill/>
        </p:spPr>
        <p:txBody>
          <a:bodyPr wrap="square" rtlCol="0">
            <a:spAutoFit/>
          </a:bodyPr>
          <a:lstStyle/>
          <a:p>
            <a:pPr algn="r"/>
            <a:r>
              <a:rPr lang="en-US" altLang="ja-JP" sz="4000" dirty="0" smtClean="0"/>
              <a:t>The Boy &amp; Girl Scouts for</a:t>
            </a:r>
          </a:p>
          <a:p>
            <a:pPr algn="r"/>
            <a:r>
              <a:rPr lang="en-US" altLang="ja-JP" sz="4000" dirty="0" smtClean="0"/>
              <a:t>Ruby programmin</a:t>
            </a:r>
            <a:r>
              <a:rPr lang="en-US" altLang="ja-JP" sz="40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34906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16210"/>
          </a:xfrm>
          <a:prstGeom prst="rect">
            <a:avLst/>
          </a:prstGeom>
          <a:noFill/>
        </p:spPr>
        <p:txBody>
          <a:bodyPr wrap="square" rtlCol="0">
            <a:spAutoFit/>
          </a:bodyPr>
          <a:lstStyle/>
          <a:p>
            <a:r>
              <a:rPr lang="en-US" altLang="ja-JP" sz="6000" b="1" dirty="0" smtClean="0">
                <a:solidFill>
                  <a:srgbClr val="FF6633"/>
                </a:solidFill>
              </a:rPr>
              <a:t>C</a:t>
            </a:r>
            <a:r>
              <a:rPr lang="en-US" altLang="ja-JP" sz="4800" b="1" dirty="0" smtClean="0"/>
              <a:t>onclusion</a:t>
            </a:r>
          </a:p>
          <a:p>
            <a:endParaRPr lang="en-US" altLang="ja-JP" sz="1000" dirty="0" smtClean="0"/>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err="1" smtClean="0">
                <a:solidFill>
                  <a:srgbClr val="FF6633"/>
                </a:solidFill>
              </a:rPr>
              <a:t>S</a:t>
            </a:r>
            <a:r>
              <a:rPr lang="en-US" altLang="ja-JP" sz="4000" dirty="0" err="1" smtClean="0">
                <a:solidFill>
                  <a:prstClr val="black"/>
                </a:solidFill>
              </a:rPr>
              <a:t>malruby</a:t>
            </a:r>
            <a:endParaRPr lang="en-US" altLang="ja-JP" sz="4000" dirty="0" smtClean="0">
              <a:solidFill>
                <a:prstClr val="black"/>
              </a:solidFill>
            </a:endParaRPr>
          </a:p>
          <a:p>
            <a:r>
              <a:rPr lang="en-US" altLang="ja-JP" sz="4000" dirty="0">
                <a:solidFill>
                  <a:srgbClr val="FF6633"/>
                </a:solidFill>
              </a:rPr>
              <a:t>T</a:t>
            </a:r>
            <a:r>
              <a:rPr lang="en-US" altLang="ja-JP" sz="4000" dirty="0">
                <a:solidFill>
                  <a:prstClr val="black"/>
                </a:solidFill>
              </a:rPr>
              <a:t>he Ruby </a:t>
            </a:r>
            <a:r>
              <a:rPr lang="en-US" altLang="ja-JP" sz="4000" dirty="0" err="1" smtClean="0">
                <a:solidFill>
                  <a:prstClr val="black"/>
                </a:solidFill>
              </a:rPr>
              <a:t>Proshou</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a:p>
            <a:pPr algn="r"/>
            <a:r>
              <a:rPr lang="ja-JP" altLang="en-US" sz="3200" b="1" dirty="0">
                <a:solidFill>
                  <a:schemeClr val="tx1">
                    <a:lumMod val="50000"/>
                    <a:lumOff val="50000"/>
                  </a:schemeClr>
                </a:solidFill>
              </a:rPr>
              <a:t>プログラミング</a:t>
            </a:r>
            <a:r>
              <a:rPr lang="ja-JP" altLang="en-US" sz="3200" b="1" dirty="0" smtClean="0">
                <a:solidFill>
                  <a:schemeClr val="tx1">
                    <a:lumMod val="50000"/>
                    <a:lumOff val="50000"/>
                  </a:schemeClr>
                </a:solidFill>
              </a:rPr>
              <a:t>少年</a:t>
            </a:r>
            <a:r>
              <a:rPr lang="ja-JP" altLang="en-US" sz="3200" b="1" dirty="0" smtClean="0">
                <a:solidFill>
                  <a:srgbClr val="FF6633"/>
                </a:solidFill>
              </a:rPr>
              <a:t>団</a:t>
            </a:r>
            <a:endParaRPr lang="en-US" altLang="ja-JP" sz="4400" b="1" dirty="0">
              <a:solidFill>
                <a:srgbClr val="FF6633"/>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16210"/>
          </a:xfrm>
          <a:prstGeom prst="rect">
            <a:avLst/>
          </a:prstGeom>
          <a:noFill/>
        </p:spPr>
        <p:txBody>
          <a:bodyPr wrap="square" rtlCol="0">
            <a:spAutoFit/>
          </a:bodyPr>
          <a:lstStyle/>
          <a:p>
            <a:r>
              <a:rPr lang="en-US" altLang="ja-JP" sz="6000" b="1" dirty="0" smtClean="0">
                <a:solidFill>
                  <a:srgbClr val="FF6633"/>
                </a:solidFill>
              </a:rPr>
              <a:t>A</a:t>
            </a:r>
            <a:r>
              <a:rPr lang="en-US" altLang="ja-JP" sz="4800" b="1" dirty="0" smtClean="0"/>
              <a:t>genda</a:t>
            </a:r>
          </a:p>
          <a:p>
            <a:endParaRPr lang="en-US" altLang="ja-JP" sz="1000" dirty="0" smtClean="0"/>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err="1" smtClean="0">
                <a:solidFill>
                  <a:srgbClr val="FF6633"/>
                </a:solidFill>
              </a:rPr>
              <a:t>S</a:t>
            </a:r>
            <a:r>
              <a:rPr lang="en-US" altLang="ja-JP" sz="4000" dirty="0" err="1" smtClean="0">
                <a:solidFill>
                  <a:prstClr val="black"/>
                </a:solidFill>
              </a:rPr>
              <a:t>malruby</a:t>
            </a:r>
            <a:endParaRPr lang="en-US" altLang="ja-JP" sz="4000" dirty="0" smtClean="0">
              <a:solidFill>
                <a:prstClr val="black"/>
              </a:solidFill>
            </a:endParaRPr>
          </a:p>
          <a:p>
            <a:r>
              <a:rPr lang="en-US" altLang="ja-JP" sz="4000" dirty="0">
                <a:solidFill>
                  <a:srgbClr val="FF6633"/>
                </a:solidFill>
              </a:rPr>
              <a:t>T</a:t>
            </a:r>
            <a:r>
              <a:rPr lang="en-US" altLang="ja-JP" sz="4000" dirty="0">
                <a:solidFill>
                  <a:prstClr val="black"/>
                </a:solidFill>
              </a:rPr>
              <a:t>he Ruby </a:t>
            </a:r>
            <a:r>
              <a:rPr lang="en-US" altLang="ja-JP" sz="4000" dirty="0" err="1" smtClean="0">
                <a:solidFill>
                  <a:prstClr val="black"/>
                </a:solidFill>
              </a:rPr>
              <a:t>Proshou</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a:p>
            <a:pPr algn="r"/>
            <a:r>
              <a:rPr lang="ja-JP" altLang="en-US" sz="3200" b="1" dirty="0">
                <a:solidFill>
                  <a:schemeClr val="tx1">
                    <a:lumMod val="50000"/>
                    <a:lumOff val="50000"/>
                  </a:schemeClr>
                </a:solidFill>
              </a:rPr>
              <a:t>プログラミング</a:t>
            </a:r>
            <a:r>
              <a:rPr lang="ja-JP" altLang="en-US" sz="3200" b="1" dirty="0" smtClean="0">
                <a:solidFill>
                  <a:schemeClr val="tx1">
                    <a:lumMod val="50000"/>
                    <a:lumOff val="50000"/>
                  </a:schemeClr>
                </a:solidFill>
              </a:rPr>
              <a:t>少年</a:t>
            </a:r>
            <a:r>
              <a:rPr lang="ja-JP" altLang="en-US" sz="3200" b="1" dirty="0" smtClean="0">
                <a:solidFill>
                  <a:srgbClr val="FF6633"/>
                </a:solidFill>
              </a:rPr>
              <a:t>団</a:t>
            </a:r>
            <a:endParaRPr lang="en-US" altLang="ja-JP" sz="4400" b="1" dirty="0">
              <a:solidFill>
                <a:srgbClr val="FF6633"/>
              </a:solidFill>
            </a:endParaRPr>
          </a:p>
        </p:txBody>
      </p:sp>
    </p:spTree>
    <p:extLst>
      <p:ext uri="{BB962C8B-B14F-4D97-AF65-F5344CB8AC3E}">
        <p14:creationId xmlns:p14="http://schemas.microsoft.com/office/powerpoint/2010/main" val="1775066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342000" y="501891"/>
            <a:ext cx="8100000" cy="3785652"/>
          </a:xfrm>
          <a:prstGeom prst="rect">
            <a:avLst/>
          </a:prstGeom>
          <a:noFill/>
        </p:spPr>
        <p:txBody>
          <a:bodyPr wrap="square" rtlCol="0">
            <a:spAutoFit/>
          </a:bodyPr>
          <a:lstStyle/>
          <a:p>
            <a:r>
              <a:rPr kumimoji="1" lang="en-US" altLang="ja-JP" sz="6600" dirty="0" smtClean="0">
                <a:solidFill>
                  <a:srgbClr val="FF6633"/>
                </a:solidFill>
              </a:rPr>
              <a:t>P</a:t>
            </a:r>
            <a:r>
              <a:rPr lang="en-US" altLang="ja-JP" sz="6600" dirty="0" smtClean="0">
                <a:solidFill>
                  <a:schemeClr val="tx1">
                    <a:lumMod val="50000"/>
                    <a:lumOff val="50000"/>
                  </a:schemeClr>
                </a:solidFill>
              </a:rPr>
              <a:t>rogramming education</a:t>
            </a:r>
          </a:p>
          <a:p>
            <a:endParaRPr lang="en-US" altLang="ja-JP" sz="2800" dirty="0" smtClean="0"/>
          </a:p>
          <a:p>
            <a:pPr algn="r"/>
            <a:r>
              <a:rPr lang="ja-JP" altLang="en-US" sz="6600" b="1" dirty="0" smtClean="0"/>
              <a:t>プログラミング教</a:t>
            </a:r>
            <a:r>
              <a:rPr lang="ja-JP" altLang="en-US" sz="8000" b="1" dirty="0" smtClean="0">
                <a:solidFill>
                  <a:srgbClr val="FF6633"/>
                </a:solidFill>
              </a:rPr>
              <a:t>育</a:t>
            </a:r>
            <a:endParaRPr lang="en-US" altLang="ja-JP" sz="80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92000" y="2934000"/>
            <a:ext cx="7650000" cy="830997"/>
          </a:xfrm>
          <a:prstGeom prst="rect">
            <a:avLst/>
          </a:prstGeom>
          <a:noFill/>
        </p:spPr>
        <p:txBody>
          <a:bodyPr wrap="square" rtlCol="0">
            <a:spAutoFit/>
          </a:bodyPr>
          <a:lstStyle/>
          <a:p>
            <a:pPr algn="ctr"/>
            <a:r>
              <a:rPr lang="ja-JP" altLang="en-US" sz="4800" b="1" dirty="0" smtClean="0">
                <a:solidFill>
                  <a:srgbClr val="FF6633"/>
                </a:solidFill>
              </a:rPr>
              <a:t>プ</a:t>
            </a:r>
            <a:r>
              <a:rPr lang="ja-JP" altLang="en-US" sz="4800" b="1" dirty="0" smtClean="0"/>
              <a:t>ログラミング教育の価値</a:t>
            </a:r>
            <a:endParaRPr lang="en-US" altLang="ja-JP" sz="4800" b="1" dirty="0" smtClean="0"/>
          </a:p>
        </p:txBody>
      </p:sp>
    </p:spTree>
    <p:extLst>
      <p:ext uri="{BB962C8B-B14F-4D97-AF65-F5344CB8AC3E}">
        <p14:creationId xmlns:p14="http://schemas.microsoft.com/office/powerpoint/2010/main" val="2849484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647426"/>
          </a:xfrm>
          <a:prstGeom prst="rect">
            <a:avLst/>
          </a:prstGeom>
          <a:noFill/>
        </p:spPr>
        <p:txBody>
          <a:bodyPr wrap="square" rtlCol="0">
            <a:spAutoFit/>
          </a:bodyPr>
          <a:lstStyle/>
          <a:p>
            <a:r>
              <a:rPr lang="en-US" altLang="ja-JP" sz="4800" b="1" dirty="0"/>
              <a:t>20</a:t>
            </a:r>
            <a:r>
              <a:rPr lang="ja-JP" altLang="en-US" sz="4800" b="1" dirty="0"/>
              <a:t>年後、あなたが望もうが、望むまいが現在の仕事のほとんどが機械によって代行される</a:t>
            </a:r>
            <a:r>
              <a:rPr lang="ja-JP" altLang="en-US" sz="4800" b="1" dirty="0" smtClean="0"/>
              <a:t>。</a:t>
            </a:r>
            <a:endParaRPr lang="en-US" altLang="ja-JP" sz="4800" b="1" dirty="0" smtClean="0"/>
          </a:p>
          <a:p>
            <a:endParaRPr lang="en-US" altLang="ja-JP" sz="4800" b="1" dirty="0"/>
          </a:p>
          <a:p>
            <a:pPr algn="r"/>
            <a:r>
              <a:rPr lang="en-US" altLang="ja-JP" sz="3200" b="1" dirty="0" smtClean="0"/>
              <a:t>Google CEO </a:t>
            </a:r>
            <a:r>
              <a:rPr lang="ja-JP" altLang="en-US" sz="3200" b="1" dirty="0" smtClean="0"/>
              <a:t>ラリー・ペイジ</a:t>
            </a:r>
            <a:endParaRPr lang="en-US" altLang="ja-JP" sz="3200" b="1" dirty="0" smtClean="0"/>
          </a:p>
          <a:p>
            <a:pPr algn="r"/>
            <a:r>
              <a:rPr lang="en-US" altLang="ja-JP" sz="2400" dirty="0"/>
              <a:t>http://</a:t>
            </a:r>
            <a:r>
              <a:rPr lang="en-US" altLang="ja-JP" sz="2400" dirty="0" smtClean="0"/>
              <a:t>lrandcom.com/automation</a:t>
            </a:r>
          </a:p>
        </p:txBody>
      </p:sp>
    </p:spTree>
    <p:extLst>
      <p:ext uri="{BB962C8B-B14F-4D97-AF65-F5344CB8AC3E}">
        <p14:creationId xmlns:p14="http://schemas.microsoft.com/office/powerpoint/2010/main" val="3391542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501891"/>
            <a:ext cx="7424738" cy="5693866"/>
          </a:xfrm>
          <a:prstGeom prst="rect">
            <a:avLst/>
          </a:prstGeom>
          <a:noFill/>
        </p:spPr>
        <p:txBody>
          <a:bodyPr wrap="square" rtlCol="0">
            <a:spAutoFit/>
          </a:bodyPr>
          <a:lstStyle/>
          <a:p>
            <a:r>
              <a:rPr lang="ja-JP" altLang="en-US" sz="4800" b="1" dirty="0"/>
              <a:t>「死ぬとは思っていなかった</a:t>
            </a:r>
            <a:r>
              <a:rPr lang="ja-JP" altLang="en-US" sz="4800" b="1" dirty="0" smtClean="0"/>
              <a:t>」</a:t>
            </a:r>
            <a:endParaRPr lang="en-US" altLang="ja-JP" sz="4800" b="1" dirty="0" smtClean="0"/>
          </a:p>
          <a:p>
            <a:r>
              <a:rPr lang="ja-JP" altLang="en-US" sz="2800" b="1" dirty="0"/>
              <a:t>老アイボと飼い主たちが置かれた“切ない現状”に共感の声</a:t>
            </a:r>
            <a:endParaRPr lang="en-US" altLang="ja-JP" sz="2800" b="1" dirty="0"/>
          </a:p>
          <a:p>
            <a:pPr algn="r"/>
            <a:endParaRPr lang="en-US" altLang="ja-JP" sz="3200" b="1" dirty="0" smtClean="0"/>
          </a:p>
          <a:p>
            <a:pPr algn="r"/>
            <a:endParaRPr lang="en-US" altLang="ja-JP" sz="3200" b="1" dirty="0" smtClean="0"/>
          </a:p>
          <a:p>
            <a:pPr algn="r"/>
            <a:endParaRPr lang="en-US" altLang="ja-JP" sz="3200" b="1" dirty="0"/>
          </a:p>
          <a:p>
            <a:pPr algn="r"/>
            <a:endParaRPr lang="en-US" altLang="ja-JP" sz="3200" b="1" dirty="0" smtClean="0"/>
          </a:p>
          <a:p>
            <a:pPr algn="r"/>
            <a:endParaRPr lang="en-US" altLang="ja-JP" sz="3200" b="1" dirty="0"/>
          </a:p>
          <a:p>
            <a:pPr algn="r"/>
            <a:endParaRPr lang="en-US" altLang="ja-JP" sz="3200" b="1" dirty="0" smtClean="0"/>
          </a:p>
          <a:p>
            <a:pPr algn="r"/>
            <a:endParaRPr lang="en-US" altLang="ja-JP" sz="3200" b="1" dirty="0" smtClean="0"/>
          </a:p>
          <a:p>
            <a:pPr algn="r"/>
            <a:endParaRPr lang="en-US" altLang="ja-JP" b="1" dirty="0" smtClean="0"/>
          </a:p>
          <a:p>
            <a:pPr algn="r"/>
            <a:r>
              <a:rPr lang="en-US" altLang="ja-JP" dirty="0" smtClean="0"/>
              <a:t>http</a:t>
            </a:r>
            <a:r>
              <a:rPr lang="en-US" altLang="ja-JP" dirty="0"/>
              <a:t>://irorio.jp/canal/20141029/173693/</a:t>
            </a:r>
            <a:endParaRPr lang="en-US" altLang="ja-JP" dirty="0" smtClean="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195" y="2439000"/>
            <a:ext cx="6525000" cy="3272696"/>
          </a:xfrm>
          <a:prstGeom prst="rect">
            <a:avLst/>
          </a:prstGeom>
        </p:spPr>
      </p:pic>
    </p:spTree>
    <p:extLst>
      <p:ext uri="{BB962C8B-B14F-4D97-AF65-F5344CB8AC3E}">
        <p14:creationId xmlns:p14="http://schemas.microsoft.com/office/powerpoint/2010/main" val="11781090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16155</TotalTime>
  <Words>4504</Words>
  <Application>Microsoft Office PowerPoint</Application>
  <PresentationFormat>画面に合わせる (4:3)</PresentationFormat>
  <Paragraphs>439</Paragraphs>
  <Slides>46</Slides>
  <Notes>46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46</vt:i4>
      </vt:variant>
    </vt:vector>
  </HeadingPairs>
  <TitlesOfParts>
    <vt:vector size="52"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518</cp:revision>
  <cp:lastPrinted>2014-11-12T22:16:14Z</cp:lastPrinted>
  <dcterms:created xsi:type="dcterms:W3CDTF">2014-09-17T02:10:41Z</dcterms:created>
  <dcterms:modified xsi:type="dcterms:W3CDTF">2014-11-13T00:33:34Z</dcterms:modified>
</cp:coreProperties>
</file>